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0" r:id="rId4"/>
    <p:sldId id="262" r:id="rId5"/>
    <p:sldId id="260" r:id="rId6"/>
    <p:sldId id="266" r:id="rId7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 varScale="1">
        <p:scale>
          <a:sx n="109" d="100"/>
          <a:sy n="109" d="100"/>
        </p:scale>
        <p:origin x="1680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10"/>
      <c:rotY val="0"/>
      <c:depthPercent val="100"/>
      <c:rAngAx val="0"/>
    </c:view3D>
    <c:floor>
      <c:thickness val="0"/>
      <c:spPr>
        <a:solidFill>
          <a:schemeClr val="bg1">
            <a:lumMod val="85000"/>
            <a:alpha val="30000"/>
          </a:schemeClr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6808510638297871E-2"/>
          <c:y val="0.12857142857142917"/>
          <c:w val="0.86808510638297964"/>
          <c:h val="0.728571428571428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339966"/>
              </a:solidFill>
              <a:ln w="9230">
                <a:noFill/>
              </a:ln>
            </c:spPr>
            <c:extLst>
              <c:ext xmlns:c16="http://schemas.microsoft.com/office/drawing/2014/chart" uri="{C3380CC4-5D6E-409C-BE32-E72D297353CC}">
                <c16:uniqueId val="{00000001-8467-4DC7-AA97-98AB08898667}"/>
              </c:ext>
            </c:extLst>
          </c:dPt>
          <c:dPt>
            <c:idx val="1"/>
            <c:invertIfNegative val="0"/>
            <c:bubble3D val="0"/>
            <c:spPr>
              <a:solidFill>
                <a:srgbClr val="3366FF"/>
              </a:solidFill>
              <a:ln w="9230">
                <a:noFill/>
              </a:ln>
            </c:spPr>
            <c:extLst>
              <c:ext xmlns:c16="http://schemas.microsoft.com/office/drawing/2014/chart" uri="{C3380CC4-5D6E-409C-BE32-E72D297353CC}">
                <c16:uniqueId val="{00000003-8467-4DC7-AA97-98AB08898667}"/>
              </c:ext>
            </c:extLst>
          </c:dPt>
          <c:dLbls>
            <c:dLbl>
              <c:idx val="0"/>
              <c:layout>
                <c:manualLayout>
                  <c:x val="1.0973786740655985E-2"/>
                  <c:y val="-4.7043112501932487E-2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en-US" dirty="0" smtClean="0"/>
                      <a:t>105664,8</a:t>
                    </a:r>
                    <a:endParaRPr lang="en-US" dirty="0"/>
                  </a:p>
                </c:rich>
              </c:tx>
              <c:spPr>
                <a:noFill/>
                <a:ln w="24616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467-4DC7-AA97-98AB08898667}"/>
                </c:ext>
              </c:extLst>
            </c:dLbl>
            <c:dLbl>
              <c:idx val="1"/>
              <c:layout>
                <c:manualLayout>
                  <c:x val="1.7236258828815501E-3"/>
                  <c:y val="-7.7319102884651283E-2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en-US" dirty="0" smtClean="0"/>
                      <a:t>62225,2</a:t>
                    </a:r>
                    <a:endParaRPr lang="en-US" dirty="0"/>
                  </a:p>
                </c:rich>
              </c:tx>
              <c:spPr>
                <a:noFill/>
                <a:ln w="24616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467-4DC7-AA97-98AB08898667}"/>
                </c:ext>
              </c:extLst>
            </c:dLbl>
            <c:numFmt formatCode="#,##0" sourceLinked="0"/>
            <c:spPr>
              <a:noFill/>
              <a:ln w="24616">
                <a:noFill/>
              </a:ln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2019 год план</c:v>
                </c:pt>
                <c:pt idx="1">
                  <c:v>2018 год факт</c:v>
                </c:pt>
              </c:strCache>
            </c:strRef>
          </c:cat>
          <c:val>
            <c:numRef>
              <c:f>Лист1!$B$2:$B$3</c:f>
              <c:numCache>
                <c:formatCode>0</c:formatCode>
                <c:ptCount val="2"/>
                <c:pt idx="0">
                  <c:v>195</c:v>
                </c:pt>
                <c:pt idx="1">
                  <c:v>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467-4DC7-AA97-98AB0889866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6"/>
        <c:gapDepth val="254"/>
        <c:shape val="cylinder"/>
        <c:axId val="98464896"/>
        <c:axId val="98466432"/>
        <c:axId val="0"/>
      </c:bar3DChart>
      <c:catAx>
        <c:axId val="98464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744" b="1"/>
            </a:pPr>
            <a:endParaRPr lang="ru-RU"/>
          </a:p>
        </c:txPr>
        <c:crossAx val="98466432"/>
        <c:crosses val="autoZero"/>
        <c:auto val="1"/>
        <c:lblAlgn val="ctr"/>
        <c:lblOffset val="100"/>
        <c:noMultiLvlLbl val="0"/>
      </c:catAx>
      <c:valAx>
        <c:axId val="98466432"/>
        <c:scaling>
          <c:orientation val="minMax"/>
          <c:max val="200"/>
          <c:min val="70"/>
        </c:scaling>
        <c:delete val="1"/>
        <c:axPos val="l"/>
        <c:numFmt formatCode="0" sourceLinked="1"/>
        <c:majorTickMark val="out"/>
        <c:minorTickMark val="none"/>
        <c:tickLblPos val="none"/>
        <c:crossAx val="98464896"/>
        <c:crosses val="autoZero"/>
        <c:crossBetween val="between"/>
      </c:valAx>
      <c:spPr>
        <a:noFill/>
        <a:ln w="2537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38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10"/>
      <c:rotY val="0"/>
      <c:depthPercent val="100"/>
      <c:rAngAx val="0"/>
    </c:view3D>
    <c:floor>
      <c:thickness val="0"/>
      <c:spPr>
        <a:solidFill>
          <a:schemeClr val="bg1">
            <a:lumMod val="85000"/>
            <a:alpha val="30000"/>
          </a:schemeClr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0809055118110234E-2"/>
          <c:y val="0.10756958869297119"/>
          <c:w val="0.86800894854586164"/>
          <c:h val="0.7330677290836645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339966"/>
              </a:solidFill>
              <a:ln w="9561">
                <a:noFill/>
              </a:ln>
            </c:spPr>
            <c:extLst>
              <c:ext xmlns:c16="http://schemas.microsoft.com/office/drawing/2014/chart" uri="{C3380CC4-5D6E-409C-BE32-E72D297353CC}">
                <c16:uniqueId val="{00000001-583E-4ABD-843D-17E1749FCCE4}"/>
              </c:ext>
            </c:extLst>
          </c:dPt>
          <c:dPt>
            <c:idx val="1"/>
            <c:invertIfNegative val="0"/>
            <c:bubble3D val="0"/>
            <c:spPr>
              <a:solidFill>
                <a:srgbClr val="3366FF"/>
              </a:solidFill>
              <a:ln w="9561">
                <a:noFill/>
              </a:ln>
            </c:spPr>
            <c:extLst>
              <c:ext xmlns:c16="http://schemas.microsoft.com/office/drawing/2014/chart" uri="{C3380CC4-5D6E-409C-BE32-E72D297353CC}">
                <c16:uniqueId val="{00000003-583E-4ABD-843D-17E1749FCCE4}"/>
              </c:ext>
            </c:extLst>
          </c:dPt>
          <c:dLbls>
            <c:dLbl>
              <c:idx val="0"/>
              <c:layout>
                <c:manualLayout>
                  <c:x val="2.9000656167979002E-2"/>
                  <c:y val="-2.3695135669368563E-2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en-US" sz="1400" dirty="0" smtClean="0"/>
                      <a:t>105664,8</a:t>
                    </a:r>
                    <a:endParaRPr lang="en-US" sz="1400" dirty="0"/>
                  </a:p>
                </c:rich>
              </c:tx>
              <c:spPr>
                <a:noFill/>
                <a:ln w="25495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83E-4ABD-843D-17E1749FCCE4}"/>
                </c:ext>
              </c:extLst>
            </c:dLbl>
            <c:dLbl>
              <c:idx val="1"/>
              <c:layout>
                <c:manualLayout>
                  <c:x val="2.4933756364472346E-2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en-US" sz="1400" dirty="0" smtClean="0"/>
                      <a:t>60759,8</a:t>
                    </a:r>
                    <a:endParaRPr lang="en-US" sz="1400" dirty="0"/>
                  </a:p>
                </c:rich>
              </c:tx>
              <c:spPr>
                <a:noFill/>
                <a:ln w="25495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83E-4ABD-843D-17E1749FCCE4}"/>
                </c:ext>
              </c:extLst>
            </c:dLbl>
            <c:numFmt formatCode="#,##0" sourceLinked="0"/>
            <c:spPr>
              <a:noFill/>
              <a:ln w="25495">
                <a:noFill/>
              </a:ln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2019 год план</c:v>
                </c:pt>
                <c:pt idx="1">
                  <c:v>2018 год факт</c:v>
                </c:pt>
              </c:strCache>
            </c:strRef>
          </c:cat>
          <c:val>
            <c:numRef>
              <c:f>Лист1!$B$2:$B$3</c:f>
              <c:numCache>
                <c:formatCode>0</c:formatCode>
                <c:ptCount val="2"/>
                <c:pt idx="0">
                  <c:v>105000</c:v>
                </c:pt>
                <c:pt idx="1">
                  <c:v>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3E-4ABD-843D-17E1749FCCE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6"/>
        <c:gapDepth val="254"/>
        <c:shape val="cylinder"/>
        <c:axId val="81674624"/>
        <c:axId val="81676160"/>
        <c:axId val="0"/>
      </c:bar3DChart>
      <c:catAx>
        <c:axId val="81674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7" b="1"/>
            </a:pPr>
            <a:endParaRPr lang="ru-RU"/>
          </a:p>
        </c:txPr>
        <c:crossAx val="81676160"/>
        <c:crosses val="autoZero"/>
        <c:auto val="1"/>
        <c:lblAlgn val="ctr"/>
        <c:lblOffset val="100"/>
        <c:noMultiLvlLbl val="0"/>
      </c:catAx>
      <c:valAx>
        <c:axId val="81676160"/>
        <c:scaling>
          <c:orientation val="minMax"/>
          <c:max val="200"/>
          <c:min val="70"/>
        </c:scaling>
        <c:delete val="1"/>
        <c:axPos val="l"/>
        <c:numFmt formatCode="0" sourceLinked="1"/>
        <c:majorTickMark val="out"/>
        <c:minorTickMark val="none"/>
        <c:tickLblPos val="none"/>
        <c:crossAx val="81674624"/>
        <c:crosses val="autoZero"/>
        <c:crossBetween val="between"/>
      </c:valAx>
      <c:spPr>
        <a:noFill/>
        <a:ln w="2541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08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2000" dirty="0" smtClean="0"/>
              <a:t> </a:t>
            </a:r>
            <a:r>
              <a:rPr lang="ru-RU" sz="2000" b="1" dirty="0" smtClean="0"/>
              <a:t>2018 </a:t>
            </a:r>
            <a:r>
              <a:rPr lang="ru-RU" sz="2000" b="1" dirty="0" smtClean="0"/>
              <a:t>план</a:t>
            </a:r>
            <a:r>
              <a:rPr lang="ru-RU" sz="2000" dirty="0" smtClean="0"/>
              <a:t> </a:t>
            </a:r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 </a:t>
            </a:r>
            <a:r>
              <a:rPr lang="ru-RU" dirty="0" smtClean="0"/>
              <a:t>67110,4</a:t>
            </a:r>
            <a:r>
              <a:rPr lang="en-US" dirty="0" smtClean="0"/>
              <a:t> </a:t>
            </a:r>
            <a:r>
              <a:rPr lang="ru-RU" dirty="0" smtClean="0"/>
              <a:t>тыс.рублей</a:t>
            </a:r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( </a:t>
            </a:r>
            <a:r>
              <a:rPr lang="ru-RU" dirty="0"/>
              <a:t>удельный вес собственных доходов </a:t>
            </a:r>
            <a:r>
              <a:rPr lang="en-US" dirty="0" smtClean="0"/>
              <a:t>9</a:t>
            </a:r>
            <a:r>
              <a:rPr lang="ru-RU" dirty="0" smtClean="0"/>
              <a:t>8,6%)</a:t>
            </a:r>
            <a:endParaRPr lang="ru-RU" dirty="0"/>
          </a:p>
        </c:rich>
      </c:tx>
      <c:layout>
        <c:manualLayout>
          <c:xMode val="edge"/>
          <c:yMode val="edge"/>
          <c:x val="0.19027543997725072"/>
          <c:y val="7.3105871318851568E-3"/>
        </c:manualLayout>
      </c:layout>
      <c:overlay val="0"/>
      <c:spPr>
        <a:noFill/>
        <a:ln w="24386">
          <a:noFill/>
        </a:ln>
      </c:spPr>
    </c:title>
    <c:autoTitleDeleted val="0"/>
    <c:view3D>
      <c:rotX val="15"/>
      <c:rotY val="2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8449744463373022"/>
          <c:y val="0.42349726775956376"/>
          <c:w val="0.42248722316865539"/>
          <c:h val="0.27049180327868882"/>
        </c:manualLayout>
      </c:layout>
      <c:pie3DChart>
        <c:varyColors val="1"/>
        <c:ser>
          <c:idx val="0"/>
          <c:order val="0"/>
          <c:spPr>
            <a:solidFill>
              <a:srgbClr val="BBE0E3"/>
            </a:solidFill>
            <a:ln w="12193">
              <a:solidFill>
                <a:srgbClr val="000000"/>
              </a:solidFill>
              <a:prstDash val="solid"/>
            </a:ln>
          </c:spPr>
          <c:explosion val="36"/>
          <c:dPt>
            <c:idx val="0"/>
            <c:bubble3D val="0"/>
            <c:explosion val="10"/>
            <c:spPr>
              <a:solidFill>
                <a:srgbClr val="00FF00"/>
              </a:solidFill>
              <a:ln w="1219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0C22-444B-A1A5-EC2135C89E4C}"/>
              </c:ext>
            </c:extLst>
          </c:dPt>
          <c:dPt>
            <c:idx val="1"/>
            <c:bubble3D val="0"/>
            <c:explosion val="0"/>
            <c:spPr>
              <a:solidFill>
                <a:srgbClr val="00CCFF"/>
              </a:solidFill>
              <a:ln w="1219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0C22-444B-A1A5-EC2135C89E4C}"/>
              </c:ext>
            </c:extLst>
          </c:dPt>
          <c:dLbls>
            <c:dLbl>
              <c:idx val="0"/>
              <c:layout>
                <c:manualLayout>
                  <c:x val="-3.0307948170723038E-2"/>
                  <c:y val="-4.5698292126047533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/>
                      <a:t>Собственные доходы
</a:t>
                    </a:r>
                    <a:r>
                      <a:rPr lang="ru-RU" sz="1400" dirty="0" smtClean="0"/>
                      <a:t>66152,3</a:t>
                    </a:r>
                    <a:r>
                      <a:rPr lang="ru-RU" dirty="0"/>
                      <a:t>
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C22-444B-A1A5-EC2135C89E4C}"/>
                </c:ext>
              </c:extLst>
            </c:dLbl>
            <c:dLbl>
              <c:idx val="1"/>
              <c:layout>
                <c:manualLayout>
                  <c:x val="5.5422269010148288E-2"/>
                  <c:y val="0.13769715935541479"/>
                </c:manualLayout>
              </c:layout>
              <c:tx>
                <c:rich>
                  <a:bodyPr/>
                  <a:lstStyle/>
                  <a:p>
                    <a:pPr>
                      <a:defRPr sz="14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 smtClean="0"/>
                      <a:t>Безвозмездные</a:t>
                    </a:r>
                    <a:r>
                      <a:rPr lang="ru-RU" sz="1400" baseline="0" dirty="0" smtClean="0"/>
                      <a:t> поступления</a:t>
                    </a:r>
                    <a:r>
                      <a:rPr lang="ru-RU" sz="1400" dirty="0"/>
                      <a:t>
</a:t>
                    </a:r>
                    <a:r>
                      <a:rPr lang="ru-RU" sz="1400" dirty="0" smtClean="0"/>
                      <a:t>858,1</a:t>
                    </a:r>
                    <a:endParaRPr lang="ru-RU" sz="1400" dirty="0"/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C22-444B-A1A5-EC2135C89E4C}"/>
                </c:ext>
              </c:extLst>
            </c:dLbl>
            <c:dLbl>
              <c:idx val="2"/>
              <c:layout>
                <c:manualLayout>
                  <c:x val="7.6574330313202807E-2"/>
                  <c:y val="-5.5392846186515824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Субсидии 39,5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C22-444B-A1A5-EC2135C89E4C}"/>
                </c:ext>
              </c:extLst>
            </c:dLbl>
            <c:dLbl>
              <c:idx val="3"/>
              <c:layout>
                <c:manualLayout>
                  <c:x val="0.16367407473658724"/>
                  <c:y val="0.16095842950285374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Дотации 32,1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C22-444B-A1A5-EC2135C89E4C}"/>
                </c:ext>
              </c:extLst>
            </c:dLbl>
            <c:dLbl>
              <c:idx val="4"/>
              <c:layout>
                <c:manualLayout>
                  <c:x val="-3.9654107174387401E-2"/>
                  <c:y val="0.12099114805574007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резервный фонд
1,2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C22-444B-A1A5-EC2135C89E4C}"/>
                </c:ext>
              </c:extLst>
            </c:dLbl>
            <c:dLbl>
              <c:idx val="5"/>
              <c:layout>
                <c:manualLayout>
                  <c:x val="-8.7457145047772744E-2"/>
                  <c:y val="-0.16304623263272919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Иные межбуджетные трансферты
16,3
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C22-444B-A1A5-EC2135C89E4C}"/>
                </c:ext>
              </c:extLst>
            </c:dLbl>
            <c:numFmt formatCode="0%" sourceLinked="0"/>
            <c:spPr>
              <a:noFill/>
              <a:ln w="24386">
                <a:noFill/>
              </a:ln>
            </c:spPr>
            <c:txPr>
              <a:bodyPr/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Sheet1!$B$1:$C$1</c:f>
              <c:strCache>
                <c:ptCount val="2"/>
                <c:pt idx="0">
                  <c:v>Собственные доходы</c:v>
                </c:pt>
                <c:pt idx="1">
                  <c:v>Безвозмездные</c:v>
                </c:pt>
              </c:strCache>
            </c:strRef>
          </c:cat>
          <c:val>
            <c:numRef>
              <c:f>Sheet1!$B$2:$C$2</c:f>
              <c:numCache>
                <c:formatCode>#,##0.0;[Red]#,##0.0</c:formatCode>
                <c:ptCount val="2"/>
                <c:pt idx="0" formatCode="General">
                  <c:v>65000</c:v>
                </c:pt>
                <c:pt idx="1">
                  <c:v>6060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C22-444B-A1A5-EC2135C89E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4386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368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2000" dirty="0" smtClean="0"/>
              <a:t> </a:t>
            </a:r>
            <a:r>
              <a:rPr lang="ru-RU" sz="2000" b="1" dirty="0" smtClean="0"/>
              <a:t>2018 </a:t>
            </a:r>
            <a:r>
              <a:rPr lang="ru-RU" sz="2000" b="1" dirty="0" smtClean="0"/>
              <a:t>факт</a:t>
            </a:r>
            <a:r>
              <a:rPr lang="ru-RU" sz="2000" dirty="0" smtClean="0"/>
              <a:t> </a:t>
            </a:r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 </a:t>
            </a:r>
            <a:r>
              <a:rPr lang="ru-RU" dirty="0" smtClean="0"/>
              <a:t>60759,8</a:t>
            </a:r>
            <a:r>
              <a:rPr lang="en-US" dirty="0" smtClean="0"/>
              <a:t> </a:t>
            </a:r>
            <a:r>
              <a:rPr lang="ru-RU" dirty="0" smtClean="0"/>
              <a:t>тыс.рублей</a:t>
            </a:r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( </a:t>
            </a:r>
            <a:r>
              <a:rPr lang="ru-RU" dirty="0"/>
              <a:t>удельный вес собственных доходов </a:t>
            </a:r>
            <a:r>
              <a:rPr lang="en-US" dirty="0" smtClean="0"/>
              <a:t>9</a:t>
            </a:r>
            <a:r>
              <a:rPr lang="ru-RU" dirty="0" smtClean="0"/>
              <a:t>8,6%)</a:t>
            </a:r>
            <a:endParaRPr lang="ru-RU" dirty="0"/>
          </a:p>
        </c:rich>
      </c:tx>
      <c:layout>
        <c:manualLayout>
          <c:xMode val="edge"/>
          <c:yMode val="edge"/>
          <c:x val="0.17887563884156729"/>
          <c:y val="1.0928961748633911E-2"/>
        </c:manualLayout>
      </c:layout>
      <c:overlay val="0"/>
      <c:spPr>
        <a:noFill/>
        <a:ln w="24386">
          <a:noFill/>
        </a:ln>
      </c:spPr>
    </c:title>
    <c:autoTitleDeleted val="0"/>
    <c:view3D>
      <c:rotX val="15"/>
      <c:rotY val="2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8449744463373011"/>
          <c:y val="0.42349726775956392"/>
          <c:w val="0.42248722316865561"/>
          <c:h val="0.27049180327868882"/>
        </c:manualLayout>
      </c:layout>
      <c:pie3DChart>
        <c:varyColors val="1"/>
        <c:ser>
          <c:idx val="0"/>
          <c:order val="0"/>
          <c:spPr>
            <a:solidFill>
              <a:srgbClr val="BBE0E3"/>
            </a:solidFill>
            <a:ln w="12193">
              <a:solidFill>
                <a:srgbClr val="000000"/>
              </a:solidFill>
              <a:prstDash val="solid"/>
            </a:ln>
          </c:spPr>
          <c:explosion val="36"/>
          <c:dPt>
            <c:idx val="0"/>
            <c:bubble3D val="0"/>
            <c:explosion val="10"/>
            <c:spPr>
              <a:solidFill>
                <a:srgbClr val="00FF00"/>
              </a:solidFill>
              <a:ln w="1219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22F8-4281-8B9D-2EF9963EDB1F}"/>
              </c:ext>
            </c:extLst>
          </c:dPt>
          <c:dPt>
            <c:idx val="1"/>
            <c:bubble3D val="0"/>
            <c:explosion val="0"/>
            <c:spPr>
              <a:solidFill>
                <a:srgbClr val="00CCFF"/>
              </a:solidFill>
              <a:ln w="1219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22F8-4281-8B9D-2EF9963EDB1F}"/>
              </c:ext>
            </c:extLst>
          </c:dPt>
          <c:dLbls>
            <c:dLbl>
              <c:idx val="0"/>
              <c:layout>
                <c:manualLayout>
                  <c:x val="-3.0307948170723058E-2"/>
                  <c:y val="-4.5698292126047533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/>
                      <a:t>Собственные доходы
</a:t>
                    </a:r>
                    <a:r>
                      <a:rPr lang="ru-RU" sz="1400" dirty="0" smtClean="0"/>
                      <a:t>59918,0</a:t>
                    </a:r>
                    <a:r>
                      <a:rPr lang="ru-RU" dirty="0"/>
                      <a:t>
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2F8-4281-8B9D-2EF9963EDB1F}"/>
                </c:ext>
              </c:extLst>
            </c:dLbl>
            <c:dLbl>
              <c:idx val="1"/>
              <c:layout>
                <c:manualLayout>
                  <c:x val="5.5422269010148323E-2"/>
                  <c:y val="0.13769715935541479"/>
                </c:manualLayout>
              </c:layout>
              <c:tx>
                <c:rich>
                  <a:bodyPr/>
                  <a:lstStyle/>
                  <a:p>
                    <a:pPr>
                      <a:defRPr sz="14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 smtClean="0"/>
                      <a:t>Безвозмездные</a:t>
                    </a:r>
                    <a:r>
                      <a:rPr lang="ru-RU" sz="1400" baseline="0" dirty="0" smtClean="0"/>
                      <a:t> поступления</a:t>
                    </a:r>
                    <a:r>
                      <a:rPr lang="ru-RU" sz="1400" dirty="0"/>
                      <a:t>
</a:t>
                    </a:r>
                    <a:r>
                      <a:rPr lang="ru-RU" sz="1400" dirty="0" smtClean="0"/>
                      <a:t>841,9 </a:t>
                    </a:r>
                    <a:endParaRPr lang="ru-RU" sz="1400" dirty="0"/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2F8-4281-8B9D-2EF9963EDB1F}"/>
                </c:ext>
              </c:extLst>
            </c:dLbl>
            <c:dLbl>
              <c:idx val="2"/>
              <c:layout>
                <c:manualLayout>
                  <c:x val="7.6574330313202807E-2"/>
                  <c:y val="-5.5392846186515824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Субсидии 39,5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2F8-4281-8B9D-2EF9963EDB1F}"/>
                </c:ext>
              </c:extLst>
            </c:dLbl>
            <c:dLbl>
              <c:idx val="3"/>
              <c:layout>
                <c:manualLayout>
                  <c:x val="0.16367407473658716"/>
                  <c:y val="0.16095842950285374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Дотации 32,1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2F8-4281-8B9D-2EF9963EDB1F}"/>
                </c:ext>
              </c:extLst>
            </c:dLbl>
            <c:dLbl>
              <c:idx val="4"/>
              <c:layout>
                <c:manualLayout>
                  <c:x val="-3.9654107174387401E-2"/>
                  <c:y val="0.1209911480557401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резервный фонд
1,2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2F8-4281-8B9D-2EF9963EDB1F}"/>
                </c:ext>
              </c:extLst>
            </c:dLbl>
            <c:dLbl>
              <c:idx val="5"/>
              <c:layout>
                <c:manualLayout>
                  <c:x val="-8.7457145047772744E-2"/>
                  <c:y val="-0.16304623263272927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Иные межбуджетные трансферты
16,3
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2F8-4281-8B9D-2EF9963EDB1F}"/>
                </c:ext>
              </c:extLst>
            </c:dLbl>
            <c:numFmt formatCode="0%" sourceLinked="0"/>
            <c:spPr>
              <a:noFill/>
              <a:ln w="24386">
                <a:noFill/>
              </a:ln>
            </c:spPr>
            <c:txPr>
              <a:bodyPr/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Sheet1!$B$1:$C$1</c:f>
              <c:strCache>
                <c:ptCount val="2"/>
                <c:pt idx="0">
                  <c:v>Собственные доходы</c:v>
                </c:pt>
                <c:pt idx="1">
                  <c:v>Безвозмездные</c:v>
                </c:pt>
              </c:strCache>
            </c:strRef>
          </c:cat>
          <c:val>
            <c:numRef>
              <c:f>Sheet1!$B$2:$C$2</c:f>
              <c:numCache>
                <c:formatCode>#,##0.0;[Red]#,##0.0</c:formatCode>
                <c:ptCount val="2"/>
                <c:pt idx="0" formatCode="General">
                  <c:v>80000</c:v>
                </c:pt>
                <c:pt idx="1">
                  <c:v>6060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2F8-4281-8B9D-2EF9963EDB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4386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368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Субвенции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 smtClean="0"/>
                      <a:t>37523,4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25C-4E46-868A-AFDF454935B2}"/>
                </c:ext>
              </c:extLst>
            </c:dLbl>
            <c:dLbl>
              <c:idx val="1"/>
              <c:layout>
                <c:manualLayout>
                  <c:x val="0"/>
                  <c:y val="2.187500000000005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26697,1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25C-4E46-868A-AFDF454935B2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37500</c:v>
                </c:pt>
                <c:pt idx="1">
                  <c:v>26700</c:v>
                </c:pt>
                <c:pt idx="2" formatCode="0.0">
                  <c:v>50930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5C-4E46-868A-AFDF454935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6548352"/>
        <c:axId val="116549888"/>
        <c:axId val="0"/>
      </c:bar3DChart>
      <c:catAx>
        <c:axId val="116548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6549888"/>
        <c:crosses val="autoZero"/>
        <c:auto val="1"/>
        <c:lblAlgn val="ctr"/>
        <c:lblOffset val="100"/>
        <c:noMultiLvlLbl val="0"/>
      </c:catAx>
      <c:valAx>
        <c:axId val="11654988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1165483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96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2000" dirty="0" smtClean="0"/>
              <a:t>Налоговые и неналоговые доходы всего  (план) </a:t>
            </a:r>
            <a:r>
              <a:rPr lang="en-US" sz="2000" dirty="0" smtClean="0"/>
              <a:t>6</a:t>
            </a:r>
            <a:r>
              <a:rPr lang="ru-RU" sz="2000" dirty="0" smtClean="0"/>
              <a:t>7991,4</a:t>
            </a:r>
            <a:endParaRPr lang="ru-RU" sz="2000" dirty="0"/>
          </a:p>
        </c:rich>
      </c:tx>
      <c:layout>
        <c:manualLayout>
          <c:xMode val="edge"/>
          <c:yMode val="edge"/>
          <c:x val="0.42993197278911582"/>
          <c:y val="0"/>
        </c:manualLayout>
      </c:layout>
      <c:overlay val="0"/>
      <c:spPr>
        <a:noFill/>
        <a:ln w="23644">
          <a:noFill/>
        </a:ln>
      </c:spPr>
    </c:title>
    <c:autoTitleDeleted val="0"/>
    <c:view3D>
      <c:rotX val="15"/>
      <c:rotY val="2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2585034013605443"/>
          <c:y val="0.35256410256410281"/>
          <c:w val="0.47755102040816266"/>
          <c:h val="0.29700854700854767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BBE0E3"/>
            </a:solidFill>
            <a:ln w="11822">
              <a:solidFill>
                <a:srgbClr val="000000"/>
              </a:solidFill>
              <a:prstDash val="solid"/>
            </a:ln>
          </c:spPr>
          <c:explosion val="25"/>
          <c:dPt>
            <c:idx val="0"/>
            <c:bubble3D val="0"/>
            <c:spPr>
              <a:solidFill>
                <a:srgbClr val="00FF00"/>
              </a:solidFill>
              <a:ln w="11822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8B12-4E84-9B0E-D41D91F58827}"/>
              </c:ext>
            </c:extLst>
          </c:dPt>
          <c:dPt>
            <c:idx val="1"/>
            <c:bubble3D val="0"/>
            <c:spPr>
              <a:solidFill>
                <a:srgbClr val="00CCFF"/>
              </a:solidFill>
              <a:ln w="11822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8B12-4E84-9B0E-D41D91F58827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1822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8B12-4E84-9B0E-D41D91F58827}"/>
              </c:ext>
            </c:extLst>
          </c:dPt>
          <c:dPt>
            <c:idx val="3"/>
            <c:bubble3D val="0"/>
            <c:spPr>
              <a:solidFill>
                <a:srgbClr val="FF00FF"/>
              </a:solidFill>
              <a:ln w="11822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8B12-4E84-9B0E-D41D91F58827}"/>
              </c:ext>
            </c:extLst>
          </c:dPt>
          <c:dPt>
            <c:idx val="4"/>
            <c:bubble3D val="0"/>
            <c:spPr>
              <a:solidFill>
                <a:srgbClr val="0000FF"/>
              </a:solidFill>
              <a:ln w="11822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8B12-4E84-9B0E-D41D91F58827}"/>
              </c:ext>
            </c:extLst>
          </c:dPt>
          <c:dPt>
            <c:idx val="5"/>
            <c:bubble3D val="0"/>
            <c:spPr>
              <a:solidFill>
                <a:srgbClr val="008000"/>
              </a:solidFill>
              <a:ln w="11822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8B12-4E84-9B0E-D41D91F58827}"/>
              </c:ext>
            </c:extLst>
          </c:dPt>
          <c:dLbls>
            <c:dLbl>
              <c:idx val="0"/>
              <c:layout>
                <c:manualLayout>
                  <c:x val="0.42554416435662717"/>
                  <c:y val="0.21274966283664803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 smtClean="0"/>
                      <a:t>Неналоговые</a:t>
                    </a:r>
                    <a:r>
                      <a:rPr lang="ru-RU" baseline="0" dirty="0" smtClean="0"/>
                      <a:t> доходы</a:t>
                    </a:r>
                  </a:p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baseline="0" dirty="0" smtClean="0"/>
                      <a:t>305,0</a:t>
                    </a:r>
                    <a:r>
                      <a:rPr lang="ru-RU" dirty="0"/>
                      <a:t>
 </a:t>
                    </a:r>
                    <a:r>
                      <a:rPr lang="ru-RU" dirty="0" smtClean="0"/>
                      <a:t>0,4%</a:t>
                    </a:r>
                    <a:r>
                      <a:rPr lang="ru-RU" dirty="0"/>
                      <a:t>
</a:t>
                    </a:r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12-4E84-9B0E-D41D91F58827}"/>
                </c:ext>
              </c:extLst>
            </c:dLbl>
            <c:dLbl>
              <c:idx val="1"/>
              <c:layout>
                <c:manualLayout>
                  <c:x val="-0.59442362957296602"/>
                  <c:y val="6.6236432487823835E-2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2000" dirty="0" smtClean="0"/>
                      <a:t>НДФЛ </a:t>
                    </a:r>
                  </a:p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2000" dirty="0" smtClean="0"/>
                      <a:t>22110,1 </a:t>
                    </a:r>
                    <a:r>
                      <a:rPr lang="ru-RU" sz="2000" dirty="0"/>
                      <a:t>
</a:t>
                    </a:r>
                    <a:r>
                      <a:rPr lang="ru-RU" sz="2000" dirty="0" smtClean="0"/>
                      <a:t>32,6%</a:t>
                    </a:r>
                    <a:endParaRPr lang="ru-RU" sz="2000" dirty="0"/>
                  </a:p>
                </c:rich>
              </c:tx>
              <c:spPr>
                <a:noFill/>
                <a:ln w="35467">
                  <a:solidFill>
                    <a:srgbClr val="FF6600"/>
                  </a:solidFill>
                  <a:prstDash val="solid"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12-4E84-9B0E-D41D91F58827}"/>
                </c:ext>
              </c:extLst>
            </c:dLbl>
            <c:dLbl>
              <c:idx val="2"/>
              <c:layout>
                <c:manualLayout>
                  <c:x val="9.642837192213205E-2"/>
                  <c:y val="-0.4426377069358477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/>
                      <a:t>Налоги на </a:t>
                    </a:r>
                    <a:r>
                      <a:rPr lang="ru-RU" dirty="0" smtClean="0"/>
                      <a:t>имущество</a:t>
                    </a:r>
                  </a:p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 smtClean="0"/>
                      <a:t>42029,3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61,8%</a:t>
                    </a:r>
                    <a:endParaRPr lang="ru-RU" dirty="0"/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B12-4E84-9B0E-D41D91F58827}"/>
                </c:ext>
              </c:extLst>
            </c:dLbl>
            <c:dLbl>
              <c:idx val="3"/>
              <c:layout>
                <c:manualLayout>
                  <c:x val="1.2749056215594466E-2"/>
                  <c:y val="3.2695127768714777E-2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/>
                      <a:t>Налоги на совокупный </a:t>
                    </a:r>
                    <a:r>
                      <a:rPr lang="ru-RU" dirty="0" smtClean="0"/>
                      <a:t>доход</a:t>
                    </a:r>
                  </a:p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 smtClean="0"/>
                      <a:t>3547,0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5,2%</a:t>
                    </a:r>
                    <a:endParaRPr lang="ru-RU" dirty="0"/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B12-4E84-9B0E-D41D91F5882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B12-4E84-9B0E-D41D91F58827}"/>
                </c:ext>
              </c:extLst>
            </c:dLbl>
            <c:dLbl>
              <c:idx val="5"/>
              <c:layout>
                <c:manualLayout>
                  <c:x val="-0.12763597750532946"/>
                  <c:y val="9.662594884056773E-2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/>
                      <a:t>Неналоговые доходы
</a:t>
                    </a:r>
                    <a:r>
                      <a:rPr lang="ru-RU" dirty="0" smtClean="0"/>
                      <a:t>6,4%</a:t>
                    </a:r>
                    <a:endParaRPr lang="ru-RU" dirty="0"/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B12-4E84-9B0E-D41D91F58827}"/>
                </c:ext>
              </c:extLst>
            </c:dLbl>
            <c:numFmt formatCode="0%" sourceLinked="0"/>
            <c:spPr>
              <a:noFill/>
              <a:ln w="23644">
                <a:noFill/>
              </a:ln>
            </c:spPr>
            <c:txPr>
              <a:bodyPr/>
              <a:lstStyle/>
              <a:p>
                <a:pPr>
                  <a:defRPr sz="1466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Sheet1!$B$1:$E$1</c:f>
              <c:strCache>
                <c:ptCount val="4"/>
                <c:pt idx="0">
                  <c:v>НДФЛ</c:v>
                </c:pt>
                <c:pt idx="1">
                  <c:v>Налоги на имущество</c:v>
                </c:pt>
                <c:pt idx="2">
                  <c:v>Налоги на совокупный доход</c:v>
                </c:pt>
                <c:pt idx="3">
                  <c:v>Неналоговые доходы </c:v>
                </c:pt>
              </c:strCache>
            </c:strRef>
          </c:cat>
          <c:val>
            <c:numRef>
              <c:f>Sheet1!$B$2:$E$2</c:f>
              <c:numCache>
                <c:formatCode>#\ ##0.0;[Red]#\ ##0.0</c:formatCode>
                <c:ptCount val="4"/>
                <c:pt idx="0">
                  <c:v>28</c:v>
                </c:pt>
                <c:pt idx="1">
                  <c:v>64</c:v>
                </c:pt>
                <c:pt idx="2" formatCode="#\ ##0.0">
                  <c:v>2</c:v>
                </c:pt>
                <c:pt idx="3" formatCode="General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B12-4E84-9B0E-D41D91F588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3644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676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18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6346153846153846"/>
          <c:y val="0.24496644295302092"/>
          <c:w val="0.66923076923076918"/>
          <c:h val="0.46308724832214782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8020">
              <a:solidFill>
                <a:srgbClr val="000000"/>
              </a:solidFill>
              <a:prstDash val="solid"/>
            </a:ln>
          </c:spPr>
          <c:explosion val="25"/>
          <c:dPt>
            <c:idx val="1"/>
            <c:bubble3D val="0"/>
            <c:spPr>
              <a:solidFill>
                <a:srgbClr val="993366"/>
              </a:solidFill>
              <a:ln w="1802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EB60-41E7-8E4D-9E0221F93D58}"/>
              </c:ext>
            </c:extLst>
          </c:dPt>
          <c:dPt>
            <c:idx val="2"/>
            <c:bubble3D val="0"/>
            <c:spPr>
              <a:solidFill>
                <a:srgbClr val="FFFFCC"/>
              </a:solidFill>
              <a:ln w="1802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EB60-41E7-8E4D-9E0221F93D58}"/>
              </c:ext>
            </c:extLst>
          </c:dPt>
          <c:dPt>
            <c:idx val="3"/>
            <c:bubble3D val="0"/>
            <c:spPr>
              <a:solidFill>
                <a:srgbClr val="339966"/>
              </a:solidFill>
              <a:ln w="1802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EB60-41E7-8E4D-9E0221F93D58}"/>
              </c:ext>
            </c:extLst>
          </c:dPt>
          <c:dPt>
            <c:idx val="4"/>
            <c:bubble3D val="0"/>
            <c:spPr>
              <a:solidFill>
                <a:srgbClr val="00CCFF"/>
              </a:solidFill>
              <a:ln w="1802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EB60-41E7-8E4D-9E0221F93D58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802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EB60-41E7-8E4D-9E0221F93D58}"/>
              </c:ext>
            </c:extLst>
          </c:dPt>
          <c:dPt>
            <c:idx val="6"/>
            <c:bubble3D val="0"/>
            <c:explosion val="24"/>
            <c:spPr>
              <a:solidFill>
                <a:srgbClr val="0066CC"/>
              </a:solidFill>
              <a:ln w="1802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EB60-41E7-8E4D-9E0221F93D58}"/>
              </c:ext>
            </c:extLst>
          </c:dPt>
          <c:dPt>
            <c:idx val="7"/>
            <c:bubble3D val="0"/>
            <c:spPr>
              <a:solidFill>
                <a:schemeClr val="accent6">
                  <a:lumMod val="75000"/>
                </a:schemeClr>
              </a:solidFill>
              <a:ln w="1802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D-EB60-41E7-8E4D-9E0221F93D58}"/>
              </c:ext>
            </c:extLst>
          </c:dPt>
          <c:dLbls>
            <c:dLbl>
              <c:idx val="0"/>
              <c:layout>
                <c:manualLayout>
                  <c:x val="5.4347845810116133E-2"/>
                  <c:y val="6.2321843636822284E-2"/>
                </c:manualLayout>
              </c:layout>
              <c:tx>
                <c:rich>
                  <a:bodyPr/>
                  <a:lstStyle/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Культура</a:t>
                    </a:r>
                  </a:p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13788,0</a:t>
                    </a:r>
                    <a:r>
                      <a:rPr lang="ru-RU" dirty="0"/>
                      <a:t>
 </a:t>
                    </a:r>
                    <a:r>
                      <a:rPr lang="ru-RU" dirty="0" smtClean="0"/>
                      <a:t>13,0%</a:t>
                    </a:r>
                    <a:endParaRPr lang="ru-RU" dirty="0"/>
                  </a:p>
                </c:rich>
              </c:tx>
              <c:spPr>
                <a:noFill/>
                <a:ln w="3604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B60-41E7-8E4D-9E0221F93D58}"/>
                </c:ext>
              </c:extLst>
            </c:dLbl>
            <c:dLbl>
              <c:idx val="1"/>
              <c:layout>
                <c:manualLayout>
                  <c:x val="7.3443268768144429E-2"/>
                  <c:y val="-0.12516838141227771"/>
                </c:manualLayout>
              </c:layout>
              <c:tx>
                <c:rich>
                  <a:bodyPr/>
                  <a:lstStyle/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/>
                      <a:t>Национальная </a:t>
                    </a:r>
                    <a:r>
                      <a:rPr lang="ru-RU" dirty="0" smtClean="0"/>
                      <a:t>экономика</a:t>
                    </a:r>
                  </a:p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48047,7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45,5%</a:t>
                    </a:r>
                    <a:endParaRPr lang="ru-RU" dirty="0"/>
                  </a:p>
                </c:rich>
              </c:tx>
              <c:spPr>
                <a:noFill/>
                <a:ln w="3604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60-41E7-8E4D-9E0221F93D58}"/>
                </c:ext>
              </c:extLst>
            </c:dLbl>
            <c:dLbl>
              <c:idx val="2"/>
              <c:layout>
                <c:manualLayout>
                  <c:x val="-5.7496754432723972E-2"/>
                  <c:y val="-0.17155744547949814"/>
                </c:manualLayout>
              </c:layout>
              <c:tx>
                <c:rich>
                  <a:bodyPr/>
                  <a:lstStyle/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ЖКХ и </a:t>
                    </a:r>
                    <a:r>
                      <a:rPr lang="ru-RU" dirty="0" err="1" smtClean="0"/>
                      <a:t>благоустр</a:t>
                    </a:r>
                    <a:r>
                      <a:rPr lang="ru-RU" dirty="0" smtClean="0"/>
                      <a:t>.</a:t>
                    </a:r>
                  </a:p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25554,9</a:t>
                    </a:r>
                    <a:r>
                      <a:rPr lang="ru-RU" dirty="0"/>
                      <a:t>
 </a:t>
                    </a:r>
                    <a:r>
                      <a:rPr lang="ru-RU" dirty="0" smtClean="0"/>
                      <a:t>24,2%</a:t>
                    </a:r>
                    <a:endParaRPr lang="ru-RU" dirty="0"/>
                  </a:p>
                </c:rich>
              </c:tx>
              <c:spPr>
                <a:noFill/>
                <a:ln w="3604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60-41E7-8E4D-9E0221F93D58}"/>
                </c:ext>
              </c:extLst>
            </c:dLbl>
            <c:dLbl>
              <c:idx val="3"/>
              <c:layout>
                <c:manualLayout>
                  <c:x val="-4.7902493262856963E-2"/>
                  <c:y val="0.1084122837048115"/>
                </c:manualLayout>
              </c:layout>
              <c:tx>
                <c:rich>
                  <a:bodyPr/>
                  <a:lstStyle/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Общегосударственные вопросы</a:t>
                    </a:r>
                  </a:p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16199,4</a:t>
                    </a:r>
                  </a:p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15,3%</a:t>
                    </a:r>
                    <a:endParaRPr lang="ru-RU" dirty="0"/>
                  </a:p>
                </c:rich>
              </c:tx>
              <c:spPr>
                <a:noFill/>
                <a:ln w="3604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60-41E7-8E4D-9E0221F93D58}"/>
                </c:ext>
              </c:extLst>
            </c:dLbl>
            <c:dLbl>
              <c:idx val="4"/>
              <c:layout>
                <c:manualLayout>
                  <c:x val="2.5755581311154237E-2"/>
                  <c:y val="-4.9932142599018195E-2"/>
                </c:manualLayout>
              </c:layout>
              <c:tx>
                <c:rich>
                  <a:bodyPr/>
                  <a:lstStyle/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 smtClean="0"/>
                  </a:p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endParaRPr lang="en-US" dirty="0"/>
                  </a:p>
                </c:rich>
              </c:tx>
              <c:spPr>
                <a:noFill/>
                <a:ln w="3604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B60-41E7-8E4D-9E0221F93D58}"/>
                </c:ext>
              </c:extLst>
            </c:dLbl>
            <c:dLbl>
              <c:idx val="5"/>
              <c:layout>
                <c:manualLayout>
                  <c:x val="0.10382130390220405"/>
                  <c:y val="0.10629476807389923"/>
                </c:manualLayout>
              </c:layout>
              <c:tx>
                <c:rich>
                  <a:bodyPr/>
                  <a:lstStyle/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Остальные расходы 13403 1,8%</a:t>
                    </a:r>
                    <a:endParaRPr lang="ru-RU" dirty="0"/>
                  </a:p>
                </c:rich>
              </c:tx>
              <c:spPr>
                <a:noFill/>
                <a:ln w="3604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B60-41E7-8E4D-9E0221F93D58}"/>
                </c:ext>
              </c:extLst>
            </c:dLbl>
            <c:dLbl>
              <c:idx val="6"/>
              <c:layout>
                <c:manualLayout>
                  <c:x val="1.9659857957035481E-2"/>
                  <c:y val="8.4465736186552245E-2"/>
                </c:manualLayout>
              </c:layout>
              <c:tx>
                <c:rich>
                  <a:bodyPr/>
                  <a:lstStyle/>
                  <a:p>
                    <a:pPr>
                      <a:defRPr sz="1490" b="0" i="0" u="none" strike="noStrike" baseline="0">
                        <a:solidFill>
                          <a:srgbClr val="000000"/>
                        </a:solidFill>
                        <a:latin typeface="Arial Cyr"/>
                        <a:ea typeface="Arial Cyr"/>
                        <a:cs typeface="Arial Cyr"/>
                      </a:defRPr>
                    </a:pPr>
                    <a:r>
                      <a:rPr lang="ru-RU" dirty="0" smtClean="0"/>
                      <a:t>Общегосударственные вопросы</a:t>
                    </a:r>
                    <a:r>
                      <a:rPr lang="ru-RU" dirty="0"/>
                      <a:t>
 </a:t>
                    </a:r>
                    <a:r>
                      <a:rPr lang="ru-RU" dirty="0" smtClean="0"/>
                      <a:t>11,8%</a:t>
                    </a:r>
                    <a:endParaRPr lang="ru-RU" dirty="0"/>
                  </a:p>
                </c:rich>
              </c:tx>
              <c:spPr>
                <a:noFill/>
                <a:ln w="3604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B60-41E7-8E4D-9E0221F93D5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ru-RU" b="0" dirty="0" smtClean="0"/>
                      <a:t>Здравоохранение 5,2%</a:t>
                    </a:r>
                    <a:endParaRPr lang="ru-RU" b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B60-41E7-8E4D-9E0221F93D58}"/>
                </c:ext>
              </c:extLst>
            </c:dLbl>
            <c:spPr>
              <a:noFill/>
              <a:ln w="36040">
                <a:noFill/>
              </a:ln>
            </c:spPr>
            <c:txPr>
              <a:bodyPr/>
              <a:lstStyle/>
              <a:p>
                <a:pPr>
                  <a:defRPr sz="149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Sheet1!$B$1:$F$1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экономика</c:v>
                </c:pt>
                <c:pt idx="2">
                  <c:v>ЖКХ</c:v>
                </c:pt>
                <c:pt idx="3">
                  <c:v>Культура</c:v>
                </c:pt>
                <c:pt idx="4">
                  <c:v>Общегосударственные вопросы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13</c:v>
                </c:pt>
                <c:pt idx="1">
                  <c:v>45</c:v>
                </c:pt>
                <c:pt idx="2">
                  <c:v>24</c:v>
                </c:pt>
                <c:pt idx="3">
                  <c:v>15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EB60-41E7-8E4D-9E0221F93D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18020">
          <a:noFill/>
          <a:prstDash val="solid"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703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0.47834</cdr:x>
      <cdr:y>0.71017</cdr:y>
    </cdr:from>
    <cdr:to>
      <cdr:x>0.63915</cdr:x>
      <cdr:y>0.92985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26989" y="2956033"/>
          <a:ext cx="1152106" cy="9144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70" dirty="0" smtClean="0"/>
            <a:t>Остальные</a:t>
          </a:r>
        </a:p>
        <a:p xmlns:a="http://schemas.openxmlformats.org/drawingml/2006/main">
          <a:r>
            <a:rPr lang="ru-RU" sz="1470" dirty="0" smtClean="0"/>
            <a:t>расходы </a:t>
          </a:r>
          <a:br>
            <a:rPr lang="ru-RU" sz="1470" dirty="0" smtClean="0"/>
          </a:br>
          <a:r>
            <a:rPr lang="ru-RU" sz="1470" dirty="0" smtClean="0"/>
            <a:t>2074,8   2,0%</a:t>
          </a:r>
          <a:endParaRPr lang="ru-RU" sz="147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11.02.2019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11.02.2019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11.02.2019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11.02.2019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11.02.2019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11.02.2019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11.02.2019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11.02.2019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11.02.2019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11.02.2019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11.02.2019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489A6-AE3E-4554-A806-C51611A5BA6C}" type="datetimeFigureOut">
              <a:rPr lang="ru-RU" smtClean="0"/>
              <a:pPr/>
              <a:t>11.02.2019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3" y="-142817"/>
            <a:ext cx="9180512" cy="6885384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0"/>
            <a:ext cx="6230938" cy="461665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БЮДЖЕТ НА 2019-2021 ГОДОВ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11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528439" y="1209129"/>
            <a:ext cx="3236545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Доходы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тыс.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рублей</a:t>
            </a:r>
          </a:p>
        </p:txBody>
      </p:sp>
      <p:sp>
        <p:nvSpPr>
          <p:cNvPr id="14" name="Двойные круглые скобки 13"/>
          <p:cNvSpPr/>
          <p:nvPr/>
        </p:nvSpPr>
        <p:spPr>
          <a:xfrm>
            <a:off x="5644182" y="1209129"/>
            <a:ext cx="3096344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Расходы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тыс.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рублей</a:t>
            </a:r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611121"/>
              </p:ext>
            </p:extLst>
          </p:nvPr>
        </p:nvGraphicFramePr>
        <p:xfrm>
          <a:off x="3949700" y="2723166"/>
          <a:ext cx="4562475" cy="2679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9886475"/>
              </p:ext>
            </p:extLst>
          </p:nvPr>
        </p:nvGraphicFramePr>
        <p:xfrm>
          <a:off x="32756" y="2883428"/>
          <a:ext cx="4572000" cy="2497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475656" y="5599901"/>
            <a:ext cx="54074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План на 2019г. Доходы - 105664,8 Расходы - 105664,8</a:t>
            </a:r>
          </a:p>
          <a:p>
            <a:r>
              <a:rPr lang="ru-RU" dirty="0"/>
              <a:t>План на </a:t>
            </a:r>
            <a:r>
              <a:rPr lang="ru-RU" dirty="0" smtClean="0"/>
              <a:t>2020г</a:t>
            </a:r>
            <a:r>
              <a:rPr lang="ru-RU" dirty="0"/>
              <a:t>. Доходы - </a:t>
            </a:r>
            <a:r>
              <a:rPr lang="ru-RU" dirty="0" smtClean="0"/>
              <a:t>96884,8 </a:t>
            </a:r>
            <a:r>
              <a:rPr lang="ru-RU" dirty="0"/>
              <a:t>Расходы - </a:t>
            </a:r>
            <a:r>
              <a:rPr lang="ru-RU" dirty="0" smtClean="0"/>
              <a:t>96884,8</a:t>
            </a:r>
          </a:p>
          <a:p>
            <a:r>
              <a:rPr lang="ru-RU" dirty="0"/>
              <a:t>План на </a:t>
            </a:r>
            <a:r>
              <a:rPr lang="ru-RU" dirty="0" smtClean="0"/>
              <a:t>2021г</a:t>
            </a:r>
            <a:r>
              <a:rPr lang="ru-RU" dirty="0"/>
              <a:t>. Доходы - </a:t>
            </a:r>
            <a:r>
              <a:rPr lang="ru-RU" dirty="0" smtClean="0"/>
              <a:t>123320,1 </a:t>
            </a:r>
            <a:r>
              <a:rPr lang="ru-RU" dirty="0"/>
              <a:t>Расходы - </a:t>
            </a:r>
            <a:r>
              <a:rPr lang="ru-RU" dirty="0" smtClean="0"/>
              <a:t>123320,1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  <p:bldGraphic spid="16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ИТОГИ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2018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года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903479" y="850354"/>
            <a:ext cx="5279771" cy="435506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Структура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доходов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116179"/>
              </p:ext>
            </p:extLst>
          </p:nvPr>
        </p:nvGraphicFramePr>
        <p:xfrm>
          <a:off x="-396875" y="2133600"/>
          <a:ext cx="5570288" cy="3509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Двойные круглые скобки 13"/>
          <p:cNvSpPr/>
          <p:nvPr/>
        </p:nvSpPr>
        <p:spPr>
          <a:xfrm>
            <a:off x="1928794" y="5715016"/>
            <a:ext cx="5279771" cy="435506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ru-RU" sz="1600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graphicFrame>
        <p:nvGraphicFramePr>
          <p:cNvPr id="15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9696194"/>
              </p:ext>
            </p:extLst>
          </p:nvPr>
        </p:nvGraphicFramePr>
        <p:xfrm>
          <a:off x="3635896" y="2060848"/>
          <a:ext cx="5570288" cy="3509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2738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8820472" cy="40011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НА 2019ГОД И ПЛАНОВЫЙ ПЕРИОД 2020 И 2021 ГОДОВ</a:t>
            </a:r>
            <a:endParaRPr lang="ru-RU" sz="20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862161" y="820158"/>
            <a:ext cx="5383165" cy="100701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Структура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финансовой помощи из областного и федерального бюджетов на 2019-2021г. 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(тыс. руб.)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346280536"/>
              </p:ext>
            </p:extLst>
          </p:nvPr>
        </p:nvGraphicFramePr>
        <p:xfrm>
          <a:off x="1142976" y="2000240"/>
          <a:ext cx="6548462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673423" y="6237312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Субвенции, дотации, иные межбюджетные трансферты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НА 2019 ГОД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0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5649837"/>
              </p:ext>
            </p:extLst>
          </p:nvPr>
        </p:nvGraphicFramePr>
        <p:xfrm>
          <a:off x="1349376" y="2204864"/>
          <a:ext cx="6605587" cy="4244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Двойные круглые скобки 8"/>
          <p:cNvSpPr/>
          <p:nvPr/>
        </p:nvSpPr>
        <p:spPr>
          <a:xfrm>
            <a:off x="2190816" y="921792"/>
            <a:ext cx="5279772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СТРУКТУРА СОБСТВЕННЫХ ДОХОДОВ</a:t>
            </a:r>
          </a:p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НА 2019 ГОД</a:t>
            </a:r>
            <a:endParaRPr lang="ru-RU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270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2019 ГОД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Двойные круглые скобки 5"/>
          <p:cNvSpPr/>
          <p:nvPr/>
        </p:nvSpPr>
        <p:spPr>
          <a:xfrm>
            <a:off x="204342" y="2132856"/>
            <a:ext cx="4669466" cy="2730339"/>
          </a:xfrm>
          <a:prstGeom prst="bracketPair">
            <a:avLst>
              <a:gd name="adj" fmla="val 8216"/>
            </a:avLst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9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 программ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объемом финансирования 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88211,9 тыс.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рублей </a:t>
            </a:r>
          </a:p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(в том числе 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51449,6 тыс. рублей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–бюджет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Чалтырского сельского Мясниковского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района) </a:t>
            </a:r>
          </a:p>
        </p:txBody>
      </p:sp>
      <p:grpSp>
        <p:nvGrpSpPr>
          <p:cNvPr id="7" name="Двойные круглые скобки 27"/>
          <p:cNvGrpSpPr>
            <a:grpSpLocks/>
          </p:cNvGrpSpPr>
          <p:nvPr/>
        </p:nvGrpSpPr>
        <p:grpSpPr bwMode="auto">
          <a:xfrm>
            <a:off x="4932363" y="1487488"/>
            <a:ext cx="3706812" cy="503237"/>
            <a:chOff x="2826" y="664"/>
            <a:chExt cx="2661" cy="818"/>
          </a:xfrm>
        </p:grpSpPr>
        <p:pic>
          <p:nvPicPr>
            <p:cNvPr id="8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 Box 13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>
                  <a:latin typeface="Arial Black" pitchFamily="34" charset="0"/>
                  <a:cs typeface="Arial" charset="0"/>
                </a:rPr>
                <a:t>Культура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13788,0 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10" name="Двойные круглые скобки 27"/>
          <p:cNvGrpSpPr>
            <a:grpSpLocks/>
          </p:cNvGrpSpPr>
          <p:nvPr/>
        </p:nvGrpSpPr>
        <p:grpSpPr bwMode="auto">
          <a:xfrm>
            <a:off x="4932363" y="1917700"/>
            <a:ext cx="3706812" cy="503238"/>
            <a:chOff x="2826" y="664"/>
            <a:chExt cx="2661" cy="818"/>
          </a:xfrm>
        </p:grpSpPr>
        <p:pic>
          <p:nvPicPr>
            <p:cNvPr id="11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 Box 23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Физическая культура и спорт 322,0 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13" name="Двойные круглые скобки 27"/>
          <p:cNvGrpSpPr>
            <a:grpSpLocks/>
          </p:cNvGrpSpPr>
          <p:nvPr/>
        </p:nvGrpSpPr>
        <p:grpSpPr bwMode="auto">
          <a:xfrm>
            <a:off x="4932363" y="2349500"/>
            <a:ext cx="3706812" cy="503238"/>
            <a:chOff x="2826" y="664"/>
            <a:chExt cx="2661" cy="818"/>
          </a:xfrm>
        </p:grpSpPr>
        <p:pic>
          <p:nvPicPr>
            <p:cNvPr id="14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Text Box 26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Благоустройство 22124,9 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16" name="Двойные круглые скобки 27"/>
          <p:cNvGrpSpPr>
            <a:grpSpLocks/>
          </p:cNvGrpSpPr>
          <p:nvPr/>
        </p:nvGrpSpPr>
        <p:grpSpPr bwMode="auto">
          <a:xfrm>
            <a:off x="4932363" y="2781300"/>
            <a:ext cx="3744912" cy="792163"/>
            <a:chOff x="2826" y="664"/>
            <a:chExt cx="2661" cy="818"/>
          </a:xfrm>
        </p:grpSpPr>
        <p:pic>
          <p:nvPicPr>
            <p:cNvPr id="17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Text Box 29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ГО и ЧС 5</a:t>
              </a:r>
              <a:r>
                <a:rPr lang="en-US" sz="1400" dirty="0" smtClean="0">
                  <a:latin typeface="Arial Black" pitchFamily="34" charset="0"/>
                  <a:cs typeface="Arial" charset="0"/>
                </a:rPr>
                <a:t>00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,0 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19" name="Двойные круглые скобки 27"/>
          <p:cNvGrpSpPr>
            <a:grpSpLocks/>
          </p:cNvGrpSpPr>
          <p:nvPr/>
        </p:nvGrpSpPr>
        <p:grpSpPr bwMode="auto">
          <a:xfrm>
            <a:off x="4932363" y="3429000"/>
            <a:ext cx="3744912" cy="649288"/>
            <a:chOff x="2826" y="664"/>
            <a:chExt cx="2661" cy="818"/>
          </a:xfrm>
        </p:grpSpPr>
        <p:pic>
          <p:nvPicPr>
            <p:cNvPr id="20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Text Box 32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Коммунальное хозяйство 3130,0 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sp>
        <p:nvSpPr>
          <p:cNvPr id="31" name="Двойные круглые скобки 30"/>
          <p:cNvSpPr/>
          <p:nvPr/>
        </p:nvSpPr>
        <p:spPr>
          <a:xfrm>
            <a:off x="1974916" y="634454"/>
            <a:ext cx="5279772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Программно – целевой метод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планирования на 2019г.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grpSp>
        <p:nvGrpSpPr>
          <p:cNvPr id="33" name="Двойные круглые скобки 27"/>
          <p:cNvGrpSpPr>
            <a:grpSpLocks/>
          </p:cNvGrpSpPr>
          <p:nvPr/>
        </p:nvGrpSpPr>
        <p:grpSpPr bwMode="auto">
          <a:xfrm>
            <a:off x="4932363" y="4103253"/>
            <a:ext cx="3744912" cy="649288"/>
            <a:chOff x="2826" y="664"/>
            <a:chExt cx="2661" cy="818"/>
          </a:xfrm>
        </p:grpSpPr>
        <p:pic>
          <p:nvPicPr>
            <p:cNvPr id="34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" name="Text Box 32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Дорожное хозяйство 48047,7 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36" name="Двойные круглые скобки 27"/>
          <p:cNvGrpSpPr>
            <a:grpSpLocks/>
          </p:cNvGrpSpPr>
          <p:nvPr/>
        </p:nvGrpSpPr>
        <p:grpSpPr bwMode="auto">
          <a:xfrm>
            <a:off x="4932363" y="4721907"/>
            <a:ext cx="3744912" cy="649288"/>
            <a:chOff x="2826" y="664"/>
            <a:chExt cx="2661" cy="818"/>
          </a:xfrm>
        </p:grpSpPr>
        <p:pic>
          <p:nvPicPr>
            <p:cNvPr id="37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8" name="Text Box 32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Антитеррор 300,0 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2019 ГОД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2190816" y="1000108"/>
            <a:ext cx="5405520" cy="988732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СТРУКТУРА РАСХОДОВ В 2019 ГОДУ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Всего план по расходам на 2019г.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105664,8 </a:t>
            </a:r>
            <a:r>
              <a:rPr lang="ru-RU" sz="2400" b="1" dirty="0" err="1" smtClean="0">
                <a:solidFill>
                  <a:schemeClr val="tx1"/>
                </a:solidFill>
              </a:rPr>
              <a:t>тыс.руб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9054456"/>
              </p:ext>
            </p:extLst>
          </p:nvPr>
        </p:nvGraphicFramePr>
        <p:xfrm>
          <a:off x="1119188" y="2347913"/>
          <a:ext cx="7164387" cy="4162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302</Words>
  <Application>Microsoft Office PowerPoint</Application>
  <PresentationFormat>Экран (4:3)</PresentationFormat>
  <Paragraphs>96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Arial Cyr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Роза</dc:creator>
  <cp:lastModifiedBy>Пользователь Windows</cp:lastModifiedBy>
  <cp:revision>107</cp:revision>
  <dcterms:created xsi:type="dcterms:W3CDTF">2013-02-28T17:57:35Z</dcterms:created>
  <dcterms:modified xsi:type="dcterms:W3CDTF">2019-02-11T06:45:11Z</dcterms:modified>
</cp:coreProperties>
</file>