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70" r:id="rId4"/>
    <p:sldId id="262" r:id="rId5"/>
    <p:sldId id="261" r:id="rId6"/>
    <p:sldId id="260" r:id="rId7"/>
    <p:sldId id="266" r:id="rId8"/>
  </p:sldIdLst>
  <p:sldSz cx="9144000" cy="6858000" type="screen4x3"/>
  <p:notesSz cx="6761163" cy="99425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21" autoAdjust="0"/>
    <p:restoredTop sz="94660"/>
  </p:normalViewPr>
  <p:slideViewPr>
    <p:cSldViewPr>
      <p:cViewPr varScale="1">
        <p:scale>
          <a:sx n="109" d="100"/>
          <a:sy n="109" d="100"/>
        </p:scale>
        <p:origin x="870" y="12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4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5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6.xlsx"/></Relationships>
</file>

<file path=ppt/charts/_rels/chart8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Excel7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34"/>
    </mc:Choice>
    <mc:Fallback>
      <c:style val="34"/>
    </mc:Fallback>
  </mc:AlternateContent>
  <c:chart>
    <c:autoTitleDeleted val="1"/>
    <c:view3D>
      <c:rotX val="10"/>
      <c:rotY val="0"/>
      <c:depthPercent val="100"/>
      <c:rAngAx val="0"/>
    </c:view3D>
    <c:floor>
      <c:thickness val="0"/>
      <c:spPr>
        <a:solidFill>
          <a:schemeClr val="bg1">
            <a:lumMod val="85000"/>
            <a:alpha val="30000"/>
          </a:schemeClr>
        </a:solidFill>
      </c:spPr>
    </c:floor>
    <c:sideWall>
      <c:thickness val="0"/>
      <c:spPr>
        <a:noFill/>
        <a:ln w="25400">
          <a:noFill/>
        </a:ln>
      </c:spPr>
    </c:sideWall>
    <c:backWall>
      <c:thickness val="0"/>
      <c:spPr>
        <a:noFill/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4.6808510638297871E-2"/>
          <c:y val="0.12857142857142917"/>
          <c:w val="0.86808510638297964"/>
          <c:h val="0.72857142857142865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</c:spPr>
          <c:invertIfNegative val="0"/>
          <c:dPt>
            <c:idx val="0"/>
            <c:invertIfNegative val="0"/>
            <c:bubble3D val="0"/>
            <c:spPr>
              <a:solidFill>
                <a:srgbClr val="339966"/>
              </a:solidFill>
              <a:ln w="9230">
                <a:noFill/>
              </a:ln>
            </c:spPr>
            <c:extLst>
              <c:ext xmlns:c16="http://schemas.microsoft.com/office/drawing/2014/chart" uri="{C3380CC4-5D6E-409C-BE32-E72D297353CC}">
                <c16:uniqueId val="{00000001-94B7-4517-9754-B2E9BD8EE1A4}"/>
              </c:ext>
            </c:extLst>
          </c:dPt>
          <c:dPt>
            <c:idx val="1"/>
            <c:invertIfNegative val="0"/>
            <c:bubble3D val="0"/>
            <c:spPr>
              <a:solidFill>
                <a:srgbClr val="3366FF"/>
              </a:solidFill>
              <a:ln w="9230">
                <a:noFill/>
              </a:ln>
            </c:spPr>
            <c:extLst>
              <c:ext xmlns:c16="http://schemas.microsoft.com/office/drawing/2014/chart" uri="{C3380CC4-5D6E-409C-BE32-E72D297353CC}">
                <c16:uniqueId val="{00000003-94B7-4517-9754-B2E9BD8EE1A4}"/>
              </c:ext>
            </c:extLst>
          </c:dPt>
          <c:dLbls>
            <c:dLbl>
              <c:idx val="0"/>
              <c:layout>
                <c:manualLayout>
                  <c:x val="1.0973786740655985E-2"/>
                  <c:y val="-4.7043112501932487E-2"/>
                </c:manualLayout>
              </c:layout>
              <c:tx>
                <c:rich>
                  <a:bodyPr/>
                  <a:lstStyle/>
                  <a:p>
                    <a:pPr>
                      <a:defRPr sz="1400" b="1"/>
                    </a:pPr>
                    <a:r>
                      <a:rPr lang="en-US" dirty="0" smtClean="0"/>
                      <a:t>73376,0</a:t>
                    </a:r>
                    <a:endParaRPr lang="en-US" dirty="0"/>
                  </a:p>
                </c:rich>
              </c:tx>
              <c:spPr>
                <a:noFill/>
                <a:ln w="24616">
                  <a:noFill/>
                </a:ln>
              </c:spPr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94B7-4517-9754-B2E9BD8EE1A4}"/>
                </c:ext>
              </c:extLst>
            </c:dLbl>
            <c:dLbl>
              <c:idx val="1"/>
              <c:layout>
                <c:manualLayout>
                  <c:x val="-2.8895631372156672E-2"/>
                  <c:y val="-6.3101093405978304E-2"/>
                </c:manualLayout>
              </c:layout>
              <c:tx>
                <c:rich>
                  <a:bodyPr/>
                  <a:lstStyle/>
                  <a:p>
                    <a:pPr>
                      <a:defRPr sz="1400" b="1"/>
                    </a:pPr>
                    <a:r>
                      <a:rPr lang="en-US" dirty="0" smtClean="0"/>
                      <a:t>72800,0</a:t>
                    </a:r>
                    <a:endParaRPr lang="en-US" dirty="0"/>
                  </a:p>
                </c:rich>
              </c:tx>
              <c:spPr>
                <a:noFill/>
                <a:ln w="24616">
                  <a:noFill/>
                </a:ln>
              </c:spPr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94B7-4517-9754-B2E9BD8EE1A4}"/>
                </c:ext>
              </c:extLst>
            </c:dLbl>
            <c:numFmt formatCode="#,##0" sourceLinked="0"/>
            <c:spPr>
              <a:noFill/>
              <a:ln w="24616">
                <a:noFill/>
              </a:ln>
            </c:spPr>
            <c:txPr>
              <a:bodyPr/>
              <a:lstStyle/>
              <a:p>
                <a:pPr>
                  <a:defRPr sz="14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</c:f>
              <c:strCache>
                <c:ptCount val="2"/>
                <c:pt idx="0">
                  <c:v>2017 год</c:v>
                </c:pt>
                <c:pt idx="1">
                  <c:v>2016 год</c:v>
                </c:pt>
              </c:strCache>
            </c:strRef>
          </c:cat>
          <c:val>
            <c:numRef>
              <c:f>Лист1!$B$2:$B$3</c:f>
              <c:numCache>
                <c:formatCode>0</c:formatCode>
                <c:ptCount val="2"/>
                <c:pt idx="0">
                  <c:v>195</c:v>
                </c:pt>
                <c:pt idx="1">
                  <c:v>166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94B7-4517-9754-B2E9BD8EE1A4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36"/>
        <c:gapDepth val="254"/>
        <c:shape val="cylinder"/>
        <c:axId val="47880064"/>
        <c:axId val="47881600"/>
        <c:axId val="0"/>
      </c:bar3DChart>
      <c:catAx>
        <c:axId val="4788006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744" b="1"/>
            </a:pPr>
            <a:endParaRPr lang="ru-RU"/>
          </a:p>
        </c:txPr>
        <c:crossAx val="47881600"/>
        <c:crosses val="autoZero"/>
        <c:auto val="1"/>
        <c:lblAlgn val="ctr"/>
        <c:lblOffset val="100"/>
        <c:noMultiLvlLbl val="0"/>
      </c:catAx>
      <c:valAx>
        <c:axId val="47881600"/>
        <c:scaling>
          <c:orientation val="minMax"/>
          <c:max val="200"/>
          <c:min val="70"/>
        </c:scaling>
        <c:delete val="1"/>
        <c:axPos val="l"/>
        <c:numFmt formatCode="0" sourceLinked="1"/>
        <c:majorTickMark val="out"/>
        <c:minorTickMark val="none"/>
        <c:tickLblPos val="none"/>
        <c:crossAx val="47880064"/>
        <c:crosses val="autoZero"/>
        <c:crossBetween val="between"/>
      </c:valAx>
      <c:spPr>
        <a:noFill/>
        <a:ln w="25374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938">
          <a:latin typeface="Arial" pitchFamily="34" charset="0"/>
          <a:cs typeface="Arial" pitchFamily="34" charset="0"/>
        </a:defRPr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34"/>
    </mc:Choice>
    <mc:Fallback>
      <c:style val="34"/>
    </mc:Fallback>
  </mc:AlternateContent>
  <c:chart>
    <c:autoTitleDeleted val="1"/>
    <c:view3D>
      <c:rotX val="10"/>
      <c:rotY val="0"/>
      <c:depthPercent val="100"/>
      <c:rAngAx val="0"/>
    </c:view3D>
    <c:floor>
      <c:thickness val="0"/>
      <c:spPr>
        <a:solidFill>
          <a:schemeClr val="bg1">
            <a:lumMod val="85000"/>
            <a:alpha val="30000"/>
          </a:schemeClr>
        </a:solidFill>
      </c:spPr>
    </c:floor>
    <c:sideWall>
      <c:thickness val="0"/>
      <c:spPr>
        <a:noFill/>
        <a:ln w="25400">
          <a:noFill/>
        </a:ln>
      </c:spPr>
    </c:sideWall>
    <c:backWall>
      <c:thickness val="0"/>
      <c:spPr>
        <a:noFill/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4.0809055118110234E-2"/>
          <c:y val="0.10756958869297119"/>
          <c:w val="0.86800894854586164"/>
          <c:h val="0.73306772908366458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</c:spPr>
          <c:invertIfNegative val="0"/>
          <c:dPt>
            <c:idx val="0"/>
            <c:invertIfNegative val="0"/>
            <c:bubble3D val="0"/>
            <c:spPr>
              <a:solidFill>
                <a:srgbClr val="339966"/>
              </a:solidFill>
              <a:ln w="9561">
                <a:noFill/>
              </a:ln>
            </c:spPr>
            <c:extLst>
              <c:ext xmlns:c16="http://schemas.microsoft.com/office/drawing/2014/chart" uri="{C3380CC4-5D6E-409C-BE32-E72D297353CC}">
                <c16:uniqueId val="{00000001-9025-4E04-8085-E979483B3240}"/>
              </c:ext>
            </c:extLst>
          </c:dPt>
          <c:dPt>
            <c:idx val="1"/>
            <c:invertIfNegative val="0"/>
            <c:bubble3D val="0"/>
            <c:spPr>
              <a:solidFill>
                <a:srgbClr val="3366FF"/>
              </a:solidFill>
              <a:ln w="9561">
                <a:noFill/>
              </a:ln>
            </c:spPr>
            <c:extLst>
              <c:ext xmlns:c16="http://schemas.microsoft.com/office/drawing/2014/chart" uri="{C3380CC4-5D6E-409C-BE32-E72D297353CC}">
                <c16:uniqueId val="{00000003-9025-4E04-8085-E979483B3240}"/>
              </c:ext>
            </c:extLst>
          </c:dPt>
          <c:dLbls>
            <c:dLbl>
              <c:idx val="0"/>
              <c:layout>
                <c:manualLayout>
                  <c:x val="5.1222878390201225E-2"/>
                  <c:y val="-3.351838525479379E-3"/>
                </c:manualLayout>
              </c:layout>
              <c:tx>
                <c:rich>
                  <a:bodyPr/>
                  <a:lstStyle/>
                  <a:p>
                    <a:pPr>
                      <a:defRPr sz="1400" b="1"/>
                    </a:pPr>
                    <a:r>
                      <a:rPr lang="en-US" sz="1400" dirty="0" smtClean="0"/>
                      <a:t>85795,4</a:t>
                    </a:r>
                    <a:endParaRPr lang="en-US" sz="1400" dirty="0"/>
                  </a:p>
                </c:rich>
              </c:tx>
              <c:spPr>
                <a:noFill/>
                <a:ln w="25495">
                  <a:noFill/>
                </a:ln>
              </c:spPr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9025-4E04-8085-E979483B3240}"/>
                </c:ext>
              </c:extLst>
            </c:dLbl>
            <c:dLbl>
              <c:idx val="1"/>
              <c:layout>
                <c:manualLayout>
                  <c:x val="2.4933756364472346E-2"/>
                  <c:y val="0"/>
                </c:manualLayout>
              </c:layout>
              <c:tx>
                <c:rich>
                  <a:bodyPr/>
                  <a:lstStyle/>
                  <a:p>
                    <a:pPr>
                      <a:defRPr sz="1400" b="1"/>
                    </a:pPr>
                    <a:r>
                      <a:rPr lang="en-US" sz="1400" dirty="0" smtClean="0"/>
                      <a:t>64673,6</a:t>
                    </a:r>
                    <a:endParaRPr lang="en-US" sz="1400" dirty="0"/>
                  </a:p>
                </c:rich>
              </c:tx>
              <c:spPr>
                <a:noFill/>
                <a:ln w="25495">
                  <a:noFill/>
                </a:ln>
              </c:spPr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9025-4E04-8085-E979483B3240}"/>
                </c:ext>
              </c:extLst>
            </c:dLbl>
            <c:numFmt formatCode="#,##0" sourceLinked="0"/>
            <c:spPr>
              <a:noFill/>
              <a:ln w="25495">
                <a:noFill/>
              </a:ln>
            </c:spPr>
            <c:txPr>
              <a:bodyPr/>
              <a:lstStyle/>
              <a:p>
                <a:pPr>
                  <a:defRPr sz="16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</c:f>
              <c:strCache>
                <c:ptCount val="2"/>
                <c:pt idx="0">
                  <c:v>2016 год</c:v>
                </c:pt>
                <c:pt idx="1">
                  <c:v>2017 год</c:v>
                </c:pt>
              </c:strCache>
            </c:strRef>
          </c:cat>
          <c:val>
            <c:numRef>
              <c:f>Лист1!$B$2:$B$3</c:f>
              <c:numCache>
                <c:formatCode>0</c:formatCode>
                <c:ptCount val="2"/>
                <c:pt idx="0">
                  <c:v>195</c:v>
                </c:pt>
                <c:pt idx="1">
                  <c:v>166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9025-4E04-8085-E979483B3240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36"/>
        <c:gapDepth val="254"/>
        <c:shape val="cylinder"/>
        <c:axId val="47932544"/>
        <c:axId val="47934080"/>
        <c:axId val="0"/>
      </c:bar3DChart>
      <c:catAx>
        <c:axId val="4793254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7" b="1"/>
            </a:pPr>
            <a:endParaRPr lang="ru-RU"/>
          </a:p>
        </c:txPr>
        <c:crossAx val="47934080"/>
        <c:crosses val="autoZero"/>
        <c:auto val="1"/>
        <c:lblAlgn val="ctr"/>
        <c:lblOffset val="100"/>
        <c:noMultiLvlLbl val="0"/>
      </c:catAx>
      <c:valAx>
        <c:axId val="47934080"/>
        <c:scaling>
          <c:orientation val="minMax"/>
          <c:max val="200"/>
          <c:min val="70"/>
        </c:scaling>
        <c:delete val="1"/>
        <c:axPos val="l"/>
        <c:numFmt formatCode="0" sourceLinked="1"/>
        <c:majorTickMark val="out"/>
        <c:minorTickMark val="none"/>
        <c:tickLblPos val="none"/>
        <c:crossAx val="47932544"/>
        <c:crosses val="autoZero"/>
        <c:crossBetween val="between"/>
      </c:valAx>
      <c:spPr>
        <a:noFill/>
        <a:ln w="25412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2008">
          <a:latin typeface="Arial" pitchFamily="34" charset="0"/>
          <a:cs typeface="Arial" pitchFamily="34" charset="0"/>
        </a:defRPr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44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ru-RU" sz="2000" dirty="0" smtClean="0"/>
              <a:t> </a:t>
            </a:r>
            <a:r>
              <a:rPr lang="ru-RU" sz="2000" b="1" dirty="0" smtClean="0"/>
              <a:t>2017</a:t>
            </a:r>
            <a:r>
              <a:rPr lang="ru-RU" sz="2000" dirty="0" smtClean="0"/>
              <a:t> </a:t>
            </a:r>
            <a:endParaRPr lang="ru-RU" sz="2000" dirty="0" smtClean="0"/>
          </a:p>
          <a:p>
            <a:pPr>
              <a:defRPr sz="144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ru-RU" dirty="0" smtClean="0"/>
              <a:t> </a:t>
            </a:r>
            <a:r>
              <a:rPr lang="ru-RU" dirty="0" smtClean="0"/>
              <a:t>64673,6</a:t>
            </a:r>
            <a:r>
              <a:rPr lang="en-US" dirty="0" smtClean="0"/>
              <a:t> </a:t>
            </a:r>
            <a:r>
              <a:rPr lang="ru-RU" dirty="0" smtClean="0"/>
              <a:t>тыс.рублей</a:t>
            </a:r>
          </a:p>
          <a:p>
            <a:pPr>
              <a:defRPr sz="144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ru-RU" dirty="0" smtClean="0"/>
              <a:t>( </a:t>
            </a:r>
            <a:r>
              <a:rPr lang="ru-RU" dirty="0"/>
              <a:t>удельный вес собственных доходов </a:t>
            </a:r>
            <a:r>
              <a:rPr lang="ru-RU" dirty="0" smtClean="0"/>
              <a:t>9</a:t>
            </a:r>
            <a:r>
              <a:rPr lang="en-US" dirty="0" smtClean="0"/>
              <a:t>8</a:t>
            </a:r>
            <a:r>
              <a:rPr lang="ru-RU" dirty="0" smtClean="0"/>
              <a:t>,6%)</a:t>
            </a:r>
            <a:endParaRPr lang="ru-RU" dirty="0"/>
          </a:p>
        </c:rich>
      </c:tx>
      <c:layout>
        <c:manualLayout>
          <c:xMode val="edge"/>
          <c:yMode val="edge"/>
          <c:x val="0.15607613107257651"/>
          <c:y val="3.6923308351220442E-3"/>
        </c:manualLayout>
      </c:layout>
      <c:overlay val="0"/>
      <c:spPr>
        <a:noFill/>
        <a:ln w="24386">
          <a:noFill/>
        </a:ln>
      </c:spPr>
    </c:title>
    <c:autoTitleDeleted val="0"/>
    <c:view3D>
      <c:rotX val="15"/>
      <c:rotY val="21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28449744463373022"/>
          <c:y val="0.42349726775956376"/>
          <c:w val="0.42248722316865539"/>
          <c:h val="0.27049180327868882"/>
        </c:manualLayout>
      </c:layout>
      <c:pie3DChart>
        <c:varyColors val="1"/>
        <c:ser>
          <c:idx val="0"/>
          <c:order val="0"/>
          <c:spPr>
            <a:solidFill>
              <a:srgbClr val="BBE0E3"/>
            </a:solidFill>
            <a:ln w="12193">
              <a:solidFill>
                <a:srgbClr val="000000"/>
              </a:solidFill>
              <a:prstDash val="solid"/>
            </a:ln>
          </c:spPr>
          <c:explosion val="36"/>
          <c:dPt>
            <c:idx val="0"/>
            <c:bubble3D val="0"/>
            <c:explosion val="10"/>
            <c:spPr>
              <a:solidFill>
                <a:srgbClr val="00FF00"/>
              </a:solidFill>
              <a:ln w="12193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1-F8FC-4706-A56B-E510FB8D30BC}"/>
              </c:ext>
            </c:extLst>
          </c:dPt>
          <c:dPt>
            <c:idx val="1"/>
            <c:bubble3D val="0"/>
            <c:explosion val="0"/>
            <c:spPr>
              <a:solidFill>
                <a:srgbClr val="00CCFF"/>
              </a:solidFill>
              <a:ln w="12193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3-F8FC-4706-A56B-E510FB8D30BC}"/>
              </c:ext>
            </c:extLst>
          </c:dPt>
          <c:dLbls>
            <c:dLbl>
              <c:idx val="0"/>
              <c:layout>
                <c:manualLayout>
                  <c:x val="-3.0307948170723038E-2"/>
                  <c:y val="-4.5698292126047533E-3"/>
                </c:manualLayout>
              </c:layout>
              <c:tx>
                <c:rich>
                  <a:bodyPr/>
                  <a:lstStyle/>
                  <a:p>
                    <a:pPr>
                      <a:defRPr sz="1200" b="0" i="0" u="none" strike="noStrike" baseline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</a:defRPr>
                    </a:pPr>
                    <a:r>
                      <a:rPr lang="ru-RU" sz="1400" dirty="0"/>
                      <a:t>Собственные доходы
</a:t>
                    </a:r>
                    <a:r>
                      <a:rPr lang="ru-RU" sz="1400" dirty="0" smtClean="0"/>
                      <a:t>63768,4</a:t>
                    </a:r>
                    <a:r>
                      <a:rPr lang="ru-RU" dirty="0"/>
                      <a:t>
</a:t>
                    </a:r>
                  </a:p>
                </c:rich>
              </c:tx>
              <c:spPr>
                <a:noFill/>
                <a:ln w="24386">
                  <a:noFill/>
                </a:ln>
              </c:spPr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F8FC-4706-A56B-E510FB8D30BC}"/>
                </c:ext>
              </c:extLst>
            </c:dLbl>
            <c:dLbl>
              <c:idx val="1"/>
              <c:layout>
                <c:manualLayout>
                  <c:x val="5.5422269010148288E-2"/>
                  <c:y val="0.13769715935541479"/>
                </c:manualLayout>
              </c:layout>
              <c:tx>
                <c:rich>
                  <a:bodyPr/>
                  <a:lstStyle/>
                  <a:p>
                    <a:pPr>
                      <a:defRPr sz="1400" b="0" i="0" u="none" strike="noStrike" baseline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</a:defRPr>
                    </a:pPr>
                    <a:r>
                      <a:rPr lang="ru-RU" sz="1400" dirty="0" smtClean="0"/>
                      <a:t>Безвозмездные</a:t>
                    </a:r>
                    <a:r>
                      <a:rPr lang="ru-RU" sz="1400" baseline="0" dirty="0" smtClean="0"/>
                      <a:t> поступления</a:t>
                    </a:r>
                    <a:r>
                      <a:rPr lang="ru-RU" sz="1400" dirty="0"/>
                      <a:t>
</a:t>
                    </a:r>
                    <a:r>
                      <a:rPr lang="ru-RU" sz="1400" dirty="0" smtClean="0"/>
                      <a:t>905,2</a:t>
                    </a:r>
                    <a:endParaRPr lang="ru-RU" sz="1400" dirty="0"/>
                  </a:p>
                </c:rich>
              </c:tx>
              <c:spPr>
                <a:noFill/>
                <a:ln w="24386">
                  <a:noFill/>
                </a:ln>
              </c:spPr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F8FC-4706-A56B-E510FB8D30BC}"/>
                </c:ext>
              </c:extLst>
            </c:dLbl>
            <c:dLbl>
              <c:idx val="2"/>
              <c:layout>
                <c:manualLayout>
                  <c:x val="7.6574330313202807E-2"/>
                  <c:y val="-5.5392846186515824E-3"/>
                </c:manualLayout>
              </c:layout>
              <c:tx>
                <c:rich>
                  <a:bodyPr/>
                  <a:lstStyle/>
                  <a:p>
                    <a:pPr>
                      <a:defRPr sz="1200" b="0" i="0" u="none" strike="noStrike" baseline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</a:defRPr>
                    </a:pPr>
                    <a:r>
                      <a:rPr lang="ru-RU"/>
                      <a:t>Субсидии 39,5</a:t>
                    </a:r>
                  </a:p>
                </c:rich>
              </c:tx>
              <c:spPr>
                <a:noFill/>
                <a:ln w="24386">
                  <a:noFill/>
                </a:ln>
              </c:spPr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8FC-4706-A56B-E510FB8D30BC}"/>
                </c:ext>
              </c:extLst>
            </c:dLbl>
            <c:dLbl>
              <c:idx val="3"/>
              <c:layout>
                <c:manualLayout>
                  <c:x val="0.16367407473658724"/>
                  <c:y val="0.16095842950285374"/>
                </c:manualLayout>
              </c:layout>
              <c:tx>
                <c:rich>
                  <a:bodyPr/>
                  <a:lstStyle/>
                  <a:p>
                    <a:pPr>
                      <a:defRPr sz="1200" b="0" i="0" u="none" strike="noStrike" baseline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</a:defRPr>
                    </a:pPr>
                    <a:r>
                      <a:rPr lang="ru-RU"/>
                      <a:t>Дотации 32,1</a:t>
                    </a:r>
                  </a:p>
                </c:rich>
              </c:tx>
              <c:spPr>
                <a:noFill/>
                <a:ln w="24386">
                  <a:noFill/>
                </a:ln>
              </c:spPr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8FC-4706-A56B-E510FB8D30BC}"/>
                </c:ext>
              </c:extLst>
            </c:dLbl>
            <c:dLbl>
              <c:idx val="4"/>
              <c:layout>
                <c:manualLayout>
                  <c:x val="-3.9654107174387401E-2"/>
                  <c:y val="0.12099114805574007"/>
                </c:manualLayout>
              </c:layout>
              <c:tx>
                <c:rich>
                  <a:bodyPr/>
                  <a:lstStyle/>
                  <a:p>
                    <a:pPr>
                      <a:defRPr sz="1200" b="0" i="0" u="none" strike="noStrike" baseline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</a:defRPr>
                    </a:pPr>
                    <a:r>
                      <a:rPr lang="ru-RU"/>
                      <a:t>резервный фонд
1,2</a:t>
                    </a:r>
                  </a:p>
                </c:rich>
              </c:tx>
              <c:spPr>
                <a:noFill/>
                <a:ln w="24386">
                  <a:noFill/>
                </a:ln>
              </c:spPr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8FC-4706-A56B-E510FB8D30BC}"/>
                </c:ext>
              </c:extLst>
            </c:dLbl>
            <c:dLbl>
              <c:idx val="5"/>
              <c:layout>
                <c:manualLayout>
                  <c:x val="-8.7457145047772744E-2"/>
                  <c:y val="-0.16304623263272919"/>
                </c:manualLayout>
              </c:layout>
              <c:tx>
                <c:rich>
                  <a:bodyPr/>
                  <a:lstStyle/>
                  <a:p>
                    <a:r>
                      <a:rPr lang="ru-RU"/>
                      <a:t>Иные межбуджетные трансферты
16,3
</a:t>
                    </a:r>
                  </a:p>
                </c:rich>
              </c:tx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8FC-4706-A56B-E510FB8D30BC}"/>
                </c:ext>
              </c:extLst>
            </c:dLbl>
            <c:numFmt formatCode="0%" sourceLinked="0"/>
            <c:spPr>
              <a:noFill/>
              <a:ln w="24386">
                <a:noFill/>
              </a:ln>
            </c:spPr>
            <c:txPr>
              <a:bodyPr/>
              <a:lstStyle/>
              <a:p>
                <a:pPr>
                  <a:defRPr sz="12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1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Sheet1!$B$1:$C$1</c:f>
              <c:strCache>
                <c:ptCount val="2"/>
                <c:pt idx="0">
                  <c:v>Собственные доходы</c:v>
                </c:pt>
                <c:pt idx="1">
                  <c:v>Безвозмездные</c:v>
                </c:pt>
              </c:strCache>
            </c:strRef>
          </c:cat>
          <c:val>
            <c:numRef>
              <c:f>Sheet1!$B$2:$C$2</c:f>
              <c:numCache>
                <c:formatCode>#,##0.0;[Red]#,##0.0</c:formatCode>
                <c:ptCount val="2"/>
                <c:pt idx="0" formatCode="General">
                  <c:v>53024.7</c:v>
                </c:pt>
                <c:pt idx="1">
                  <c:v>7000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F8FC-4706-A56B-E510FB8D30B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4386">
          <a:noFill/>
        </a:ln>
      </c:spPr>
    </c:plotArea>
    <c:plotVisOnly val="1"/>
    <c:dispBlanksAs val="zero"/>
    <c:showDLblsOverMax val="0"/>
  </c:chart>
  <c:spPr>
    <a:noFill/>
    <a:ln>
      <a:noFill/>
    </a:ln>
  </c:spPr>
  <c:txPr>
    <a:bodyPr/>
    <a:lstStyle/>
    <a:p>
      <a:pPr>
        <a:defRPr sz="1368" b="1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44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ru-RU" sz="2000" dirty="0" smtClean="0"/>
              <a:t> </a:t>
            </a:r>
            <a:r>
              <a:rPr lang="ru-RU" sz="2000" b="1" dirty="0" smtClean="0"/>
              <a:t>201</a:t>
            </a:r>
            <a:r>
              <a:rPr lang="en-US" sz="2000" b="1" dirty="0" smtClean="0"/>
              <a:t>6</a:t>
            </a:r>
            <a:r>
              <a:rPr lang="ru-RU" sz="2000" dirty="0" smtClean="0"/>
              <a:t> </a:t>
            </a:r>
          </a:p>
          <a:p>
            <a:pPr>
              <a:defRPr sz="144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ru-RU" dirty="0" smtClean="0"/>
              <a:t> </a:t>
            </a:r>
            <a:r>
              <a:rPr lang="en-US" dirty="0" smtClean="0"/>
              <a:t>85795</a:t>
            </a:r>
            <a:r>
              <a:rPr lang="ru-RU" dirty="0" smtClean="0"/>
              <a:t>,</a:t>
            </a:r>
            <a:r>
              <a:rPr lang="en-US" dirty="0" smtClean="0"/>
              <a:t>4 </a:t>
            </a:r>
            <a:r>
              <a:rPr lang="ru-RU" dirty="0" smtClean="0"/>
              <a:t>тыс.рублей</a:t>
            </a:r>
          </a:p>
          <a:p>
            <a:pPr>
              <a:defRPr sz="144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ru-RU" dirty="0" smtClean="0"/>
              <a:t>( </a:t>
            </a:r>
            <a:r>
              <a:rPr lang="ru-RU" dirty="0"/>
              <a:t>удельный вес собственных доходов </a:t>
            </a:r>
            <a:r>
              <a:rPr lang="en-US" dirty="0" smtClean="0"/>
              <a:t>92</a:t>
            </a:r>
            <a:r>
              <a:rPr lang="ru-RU" dirty="0" smtClean="0"/>
              <a:t>,</a:t>
            </a:r>
            <a:r>
              <a:rPr lang="en-US" dirty="0" smtClean="0"/>
              <a:t>9</a:t>
            </a:r>
            <a:r>
              <a:rPr lang="ru-RU" dirty="0" smtClean="0"/>
              <a:t>%)</a:t>
            </a:r>
            <a:endParaRPr lang="ru-RU" dirty="0"/>
          </a:p>
        </c:rich>
      </c:tx>
      <c:layout>
        <c:manualLayout>
          <c:xMode val="edge"/>
          <c:yMode val="edge"/>
          <c:x val="0.17887563884156729"/>
          <c:y val="1.0928961748633911E-2"/>
        </c:manualLayout>
      </c:layout>
      <c:overlay val="0"/>
      <c:spPr>
        <a:noFill/>
        <a:ln w="24386">
          <a:noFill/>
        </a:ln>
      </c:spPr>
    </c:title>
    <c:autoTitleDeleted val="0"/>
    <c:view3D>
      <c:rotX val="15"/>
      <c:rotY val="21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28449744463373011"/>
          <c:y val="0.42349726775956392"/>
          <c:w val="0.42248722316865561"/>
          <c:h val="0.27049180327868882"/>
        </c:manualLayout>
      </c:layout>
      <c:pie3DChart>
        <c:varyColors val="1"/>
        <c:ser>
          <c:idx val="0"/>
          <c:order val="0"/>
          <c:spPr>
            <a:solidFill>
              <a:srgbClr val="BBE0E3"/>
            </a:solidFill>
            <a:ln w="12193">
              <a:solidFill>
                <a:srgbClr val="000000"/>
              </a:solidFill>
              <a:prstDash val="solid"/>
            </a:ln>
          </c:spPr>
          <c:explosion val="36"/>
          <c:dPt>
            <c:idx val="0"/>
            <c:bubble3D val="0"/>
            <c:explosion val="10"/>
            <c:spPr>
              <a:solidFill>
                <a:srgbClr val="00FF00"/>
              </a:solidFill>
              <a:ln w="12193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1-3BA5-4B57-9740-090789D0C7EC}"/>
              </c:ext>
            </c:extLst>
          </c:dPt>
          <c:dPt>
            <c:idx val="1"/>
            <c:bubble3D val="0"/>
            <c:explosion val="0"/>
            <c:spPr>
              <a:solidFill>
                <a:srgbClr val="00CCFF"/>
              </a:solidFill>
              <a:ln w="12193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3-3BA5-4B57-9740-090789D0C7EC}"/>
              </c:ext>
            </c:extLst>
          </c:dPt>
          <c:dLbls>
            <c:dLbl>
              <c:idx val="0"/>
              <c:layout>
                <c:manualLayout>
                  <c:x val="-3.0307948170723058E-2"/>
                  <c:y val="-4.5698292126047533E-3"/>
                </c:manualLayout>
              </c:layout>
              <c:tx>
                <c:rich>
                  <a:bodyPr/>
                  <a:lstStyle/>
                  <a:p>
                    <a:pPr>
                      <a:defRPr sz="1200" b="0" i="0" u="none" strike="noStrike" baseline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</a:defRPr>
                    </a:pPr>
                    <a:r>
                      <a:rPr lang="ru-RU" sz="1400" dirty="0"/>
                      <a:t>Собственные доходы
</a:t>
                    </a:r>
                    <a:r>
                      <a:rPr lang="ru-RU" sz="1400" dirty="0" smtClean="0"/>
                      <a:t>79735,2</a:t>
                    </a:r>
                    <a:r>
                      <a:rPr lang="ru-RU" dirty="0"/>
                      <a:t>
</a:t>
                    </a:r>
                  </a:p>
                </c:rich>
              </c:tx>
              <c:spPr>
                <a:noFill/>
                <a:ln w="24386">
                  <a:noFill/>
                </a:ln>
              </c:spPr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3BA5-4B57-9740-090789D0C7EC}"/>
                </c:ext>
              </c:extLst>
            </c:dLbl>
            <c:dLbl>
              <c:idx val="1"/>
              <c:layout>
                <c:manualLayout>
                  <c:x val="5.5422269010148323E-2"/>
                  <c:y val="0.13769715935541479"/>
                </c:manualLayout>
              </c:layout>
              <c:tx>
                <c:rich>
                  <a:bodyPr/>
                  <a:lstStyle/>
                  <a:p>
                    <a:pPr>
                      <a:defRPr sz="1400" b="0" i="0" u="none" strike="noStrike" baseline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</a:defRPr>
                    </a:pPr>
                    <a:r>
                      <a:rPr lang="ru-RU" sz="1400" dirty="0" smtClean="0"/>
                      <a:t>Безвозмездные</a:t>
                    </a:r>
                    <a:r>
                      <a:rPr lang="ru-RU" sz="1400" baseline="0" dirty="0" smtClean="0"/>
                      <a:t> поступления</a:t>
                    </a:r>
                    <a:r>
                      <a:rPr lang="ru-RU" sz="1400" dirty="0"/>
                      <a:t>
</a:t>
                    </a:r>
                    <a:r>
                      <a:rPr lang="ru-RU" sz="1400" dirty="0" smtClean="0"/>
                      <a:t>6060,2 </a:t>
                    </a:r>
                    <a:endParaRPr lang="ru-RU" sz="1400" dirty="0"/>
                  </a:p>
                </c:rich>
              </c:tx>
              <c:spPr>
                <a:noFill/>
                <a:ln w="24386">
                  <a:noFill/>
                </a:ln>
              </c:spPr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3BA5-4B57-9740-090789D0C7EC}"/>
                </c:ext>
              </c:extLst>
            </c:dLbl>
            <c:dLbl>
              <c:idx val="2"/>
              <c:layout>
                <c:manualLayout>
                  <c:x val="7.6574330313202807E-2"/>
                  <c:y val="-5.5392846186515824E-3"/>
                </c:manualLayout>
              </c:layout>
              <c:tx>
                <c:rich>
                  <a:bodyPr/>
                  <a:lstStyle/>
                  <a:p>
                    <a:pPr>
                      <a:defRPr sz="1200" b="0" i="0" u="none" strike="noStrike" baseline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</a:defRPr>
                    </a:pPr>
                    <a:r>
                      <a:rPr lang="ru-RU"/>
                      <a:t>Субсидии 39,5</a:t>
                    </a:r>
                  </a:p>
                </c:rich>
              </c:tx>
              <c:spPr>
                <a:noFill/>
                <a:ln w="24386">
                  <a:noFill/>
                </a:ln>
              </c:spPr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3BA5-4B57-9740-090789D0C7EC}"/>
                </c:ext>
              </c:extLst>
            </c:dLbl>
            <c:dLbl>
              <c:idx val="3"/>
              <c:layout>
                <c:manualLayout>
                  <c:x val="0.16367407473658716"/>
                  <c:y val="0.16095842950285374"/>
                </c:manualLayout>
              </c:layout>
              <c:tx>
                <c:rich>
                  <a:bodyPr/>
                  <a:lstStyle/>
                  <a:p>
                    <a:pPr>
                      <a:defRPr sz="1200" b="0" i="0" u="none" strike="noStrike" baseline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</a:defRPr>
                    </a:pPr>
                    <a:r>
                      <a:rPr lang="ru-RU"/>
                      <a:t>Дотации 32,1</a:t>
                    </a:r>
                  </a:p>
                </c:rich>
              </c:tx>
              <c:spPr>
                <a:noFill/>
                <a:ln w="24386">
                  <a:noFill/>
                </a:ln>
              </c:spPr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3BA5-4B57-9740-090789D0C7EC}"/>
                </c:ext>
              </c:extLst>
            </c:dLbl>
            <c:dLbl>
              <c:idx val="4"/>
              <c:layout>
                <c:manualLayout>
                  <c:x val="-3.9654107174387401E-2"/>
                  <c:y val="0.1209911480557401"/>
                </c:manualLayout>
              </c:layout>
              <c:tx>
                <c:rich>
                  <a:bodyPr/>
                  <a:lstStyle/>
                  <a:p>
                    <a:pPr>
                      <a:defRPr sz="1200" b="0" i="0" u="none" strike="noStrike" baseline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</a:defRPr>
                    </a:pPr>
                    <a:r>
                      <a:rPr lang="ru-RU"/>
                      <a:t>резервный фонд
1,2</a:t>
                    </a:r>
                  </a:p>
                </c:rich>
              </c:tx>
              <c:spPr>
                <a:noFill/>
                <a:ln w="24386">
                  <a:noFill/>
                </a:ln>
              </c:spPr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3BA5-4B57-9740-090789D0C7EC}"/>
                </c:ext>
              </c:extLst>
            </c:dLbl>
            <c:dLbl>
              <c:idx val="5"/>
              <c:layout>
                <c:manualLayout>
                  <c:x val="-8.7457145047772744E-2"/>
                  <c:y val="-0.16304623263272927"/>
                </c:manualLayout>
              </c:layout>
              <c:tx>
                <c:rich>
                  <a:bodyPr/>
                  <a:lstStyle/>
                  <a:p>
                    <a:r>
                      <a:rPr lang="ru-RU"/>
                      <a:t>Иные межбуджетные трансферты
16,3
</a:t>
                    </a:r>
                  </a:p>
                </c:rich>
              </c:tx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3BA5-4B57-9740-090789D0C7EC}"/>
                </c:ext>
              </c:extLst>
            </c:dLbl>
            <c:numFmt formatCode="0%" sourceLinked="0"/>
            <c:spPr>
              <a:noFill/>
              <a:ln w="24386">
                <a:noFill/>
              </a:ln>
            </c:spPr>
            <c:txPr>
              <a:bodyPr/>
              <a:lstStyle/>
              <a:p>
                <a:pPr>
                  <a:defRPr sz="12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1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Sheet1!$B$1:$C$1</c:f>
              <c:strCache>
                <c:ptCount val="2"/>
                <c:pt idx="0">
                  <c:v>Собственные доходы</c:v>
                </c:pt>
                <c:pt idx="1">
                  <c:v>Безвозмездные</c:v>
                </c:pt>
              </c:strCache>
            </c:strRef>
          </c:cat>
          <c:val>
            <c:numRef>
              <c:f>Sheet1!$B$2:$C$2</c:f>
              <c:numCache>
                <c:formatCode>#,##0.0;[Red]#,##0.0</c:formatCode>
                <c:ptCount val="2"/>
                <c:pt idx="0" formatCode="General">
                  <c:v>57683.1</c:v>
                </c:pt>
                <c:pt idx="1">
                  <c:v>5000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3BA5-4B57-9740-090789D0C7E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4386">
          <a:noFill/>
        </a:ln>
      </c:spPr>
    </c:plotArea>
    <c:plotVisOnly val="1"/>
    <c:dispBlanksAs val="zero"/>
    <c:showDLblsOverMax val="0"/>
  </c:chart>
  <c:spPr>
    <a:noFill/>
    <a:ln>
      <a:noFill/>
    </a:ln>
  </c:spPr>
  <c:txPr>
    <a:bodyPr/>
    <a:lstStyle/>
    <a:p>
      <a:pPr>
        <a:defRPr sz="1368" b="1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ru-RU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 dirty="0" smtClean="0"/>
              <a:t>Субвенции</a:t>
            </a:r>
            <a:r>
              <a:rPr lang="en-US" dirty="0" smtClean="0"/>
              <a:t> </a:t>
            </a:r>
            <a:r>
              <a:rPr lang="ru-RU" dirty="0" smtClean="0"/>
              <a:t>и</a:t>
            </a:r>
            <a:r>
              <a:rPr lang="ru-RU" baseline="0" dirty="0" smtClean="0"/>
              <a:t> иные межбюджетные трансферты</a:t>
            </a:r>
            <a:endParaRPr lang="ru-RU" dirty="0"/>
          </a:p>
        </c:rich>
      </c:tx>
      <c:layout/>
      <c:overlay val="0"/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Субвенции и иные межбюджетные трансферты</c:v>
                </c:pt>
              </c:strCache>
            </c:strRef>
          </c:tx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905,2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B62E-46B0-8147-6F147B504627}"/>
                </c:ext>
              </c:extLst>
            </c:dLbl>
            <c:dLbl>
              <c:idx val="1"/>
              <c:layout>
                <c:manualLayout>
                  <c:x val="0"/>
                  <c:y val="2.1875000000000054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6491,8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B62E-46B0-8147-6F147B504627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Лист1!$A$2:$A$3</c:f>
              <c:numCache>
                <c:formatCode>General</c:formatCode>
                <c:ptCount val="2"/>
                <c:pt idx="0">
                  <c:v>2017</c:v>
                </c:pt>
                <c:pt idx="1">
                  <c:v>2016</c:v>
                </c:pt>
              </c:numCache>
            </c:num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900</c:v>
                </c:pt>
                <c:pt idx="1">
                  <c:v>6500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62E-46B0-8147-6F147B50462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48782336"/>
        <c:axId val="48788224"/>
        <c:axId val="0"/>
      </c:bar3DChart>
      <c:catAx>
        <c:axId val="4878233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48788224"/>
        <c:crosses val="autoZero"/>
        <c:auto val="1"/>
        <c:lblAlgn val="ctr"/>
        <c:lblOffset val="100"/>
        <c:noMultiLvlLbl val="0"/>
      </c:catAx>
      <c:valAx>
        <c:axId val="48788224"/>
        <c:scaling>
          <c:orientation val="minMax"/>
        </c:scaling>
        <c:delete val="1"/>
        <c:axPos val="l"/>
        <c:majorGridlines/>
        <c:numFmt formatCode="General" sourceLinked="1"/>
        <c:majorTickMark val="out"/>
        <c:minorTickMark val="none"/>
        <c:tickLblPos val="none"/>
        <c:crossAx val="4878233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66411975065616924"/>
          <c:y val="0.11441240157480315"/>
          <c:w val="0.29048622409353531"/>
          <c:h val="0.44540994094488195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396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ru-RU" sz="2000" dirty="0" smtClean="0"/>
              <a:t>Налоговые и неналоговые доходы всего </a:t>
            </a:r>
            <a:r>
              <a:rPr lang="ru-RU" sz="2000" dirty="0" smtClean="0"/>
              <a:t>64673,6</a:t>
            </a:r>
            <a:endParaRPr lang="ru-RU" sz="2000" dirty="0"/>
          </a:p>
        </c:rich>
      </c:tx>
      <c:layout>
        <c:manualLayout>
          <c:xMode val="edge"/>
          <c:yMode val="edge"/>
          <c:x val="0.42993197278911582"/>
          <c:y val="0"/>
        </c:manualLayout>
      </c:layout>
      <c:overlay val="0"/>
      <c:spPr>
        <a:noFill/>
        <a:ln w="23644">
          <a:noFill/>
        </a:ln>
      </c:spPr>
    </c:title>
    <c:autoTitleDeleted val="0"/>
    <c:view3D>
      <c:rotX val="15"/>
      <c:rotY val="21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22585034013605443"/>
          <c:y val="0.35256410256410281"/>
          <c:w val="0.47755102040816266"/>
          <c:h val="0.29700854700854767"/>
        </c:manualLayout>
      </c:layout>
      <c:pie3DChart>
        <c:varyColors val="1"/>
        <c:ser>
          <c:idx val="0"/>
          <c:order val="0"/>
          <c:tx>
            <c:strRef>
              <c:f>Sheet1!$A$2</c:f>
              <c:strCache>
                <c:ptCount val="1"/>
              </c:strCache>
            </c:strRef>
          </c:tx>
          <c:spPr>
            <a:solidFill>
              <a:srgbClr val="BBE0E3"/>
            </a:solidFill>
            <a:ln w="11822">
              <a:solidFill>
                <a:srgbClr val="000000"/>
              </a:solidFill>
              <a:prstDash val="solid"/>
            </a:ln>
          </c:spPr>
          <c:explosion val="25"/>
          <c:dPt>
            <c:idx val="0"/>
            <c:bubble3D val="0"/>
            <c:spPr>
              <a:solidFill>
                <a:srgbClr val="00FF00"/>
              </a:solidFill>
              <a:ln w="11822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1-7A6D-4339-997E-2078529BB71A}"/>
              </c:ext>
            </c:extLst>
          </c:dPt>
          <c:dPt>
            <c:idx val="1"/>
            <c:bubble3D val="0"/>
            <c:spPr>
              <a:solidFill>
                <a:srgbClr val="00CCFF"/>
              </a:solidFill>
              <a:ln w="11822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3-7A6D-4339-997E-2078529BB71A}"/>
              </c:ext>
            </c:extLst>
          </c:dPt>
          <c:dPt>
            <c:idx val="2"/>
            <c:bubble3D val="0"/>
            <c:spPr>
              <a:solidFill>
                <a:srgbClr val="FF0000"/>
              </a:solidFill>
              <a:ln w="11822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5-7A6D-4339-997E-2078529BB71A}"/>
              </c:ext>
            </c:extLst>
          </c:dPt>
          <c:dPt>
            <c:idx val="3"/>
            <c:bubble3D val="0"/>
            <c:spPr>
              <a:solidFill>
                <a:srgbClr val="FF00FF"/>
              </a:solidFill>
              <a:ln w="11822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7-7A6D-4339-997E-2078529BB71A}"/>
              </c:ext>
            </c:extLst>
          </c:dPt>
          <c:dPt>
            <c:idx val="4"/>
            <c:bubble3D val="0"/>
            <c:spPr>
              <a:solidFill>
                <a:srgbClr val="0000FF"/>
              </a:solidFill>
              <a:ln w="11822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9-7A6D-4339-997E-2078529BB71A}"/>
              </c:ext>
            </c:extLst>
          </c:dPt>
          <c:dPt>
            <c:idx val="5"/>
            <c:bubble3D val="0"/>
            <c:spPr>
              <a:solidFill>
                <a:srgbClr val="008000"/>
              </a:solidFill>
              <a:ln w="11822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B-7A6D-4339-997E-2078529BB71A}"/>
              </c:ext>
            </c:extLst>
          </c:dPt>
          <c:dLbls>
            <c:dLbl>
              <c:idx val="0"/>
              <c:layout>
                <c:manualLayout>
                  <c:x val="0.42938954554682274"/>
                  <c:y val="0.29352752371922097"/>
                </c:manualLayout>
              </c:layout>
              <c:tx>
                <c:rich>
                  <a:bodyPr/>
                  <a:lstStyle/>
                  <a:p>
                    <a:pPr>
                      <a:defRPr sz="1466" b="0" i="0" u="none" strike="noStrike" baseline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</a:defRPr>
                    </a:pPr>
                    <a:r>
                      <a:rPr lang="ru-RU" dirty="0" smtClean="0"/>
                      <a:t>Неналоговые</a:t>
                    </a:r>
                    <a:r>
                      <a:rPr lang="ru-RU" baseline="0" dirty="0" smtClean="0"/>
                      <a:t> доходы</a:t>
                    </a:r>
                  </a:p>
                  <a:p>
                    <a:pPr>
                      <a:defRPr sz="1466" b="0" i="0" u="none" strike="noStrike" baseline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</a:defRPr>
                    </a:pPr>
                    <a:r>
                      <a:rPr lang="ru-RU" baseline="0" dirty="0" smtClean="0"/>
                      <a:t>1446,1</a:t>
                    </a:r>
                    <a:r>
                      <a:rPr lang="ru-RU" dirty="0"/>
                      <a:t>
 </a:t>
                    </a:r>
                    <a:r>
                      <a:rPr lang="ru-RU" dirty="0" smtClean="0"/>
                      <a:t>2,2%</a:t>
                    </a:r>
                    <a:r>
                      <a:rPr lang="ru-RU" dirty="0"/>
                      <a:t>
</a:t>
                    </a:r>
                  </a:p>
                </c:rich>
              </c:tx>
              <c:spPr>
                <a:noFill/>
                <a:ln w="23644">
                  <a:noFill/>
                </a:ln>
              </c:spPr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7A6D-4339-997E-2078529BB71A}"/>
                </c:ext>
              </c:extLst>
            </c:dLbl>
            <c:dLbl>
              <c:idx val="1"/>
              <c:layout>
                <c:manualLayout>
                  <c:x val="-0.54443564213142603"/>
                  <c:y val="2.7343388359177614E-2"/>
                </c:manualLayout>
              </c:layout>
              <c:tx>
                <c:rich>
                  <a:bodyPr/>
                  <a:lstStyle/>
                  <a:p>
                    <a:pPr>
                      <a:defRPr sz="1466" b="0" i="0" u="none" strike="noStrike" baseline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</a:defRPr>
                    </a:pPr>
                    <a:r>
                      <a:rPr lang="ru-RU" sz="2000" dirty="0" smtClean="0"/>
                      <a:t>НДФЛ </a:t>
                    </a:r>
                  </a:p>
                  <a:p>
                    <a:pPr>
                      <a:defRPr sz="1466" b="0" i="0" u="none" strike="noStrike" baseline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</a:defRPr>
                    </a:pPr>
                    <a:r>
                      <a:rPr lang="ru-RU" sz="2000" dirty="0" smtClean="0"/>
                      <a:t>18320,1 </a:t>
                    </a:r>
                    <a:r>
                      <a:rPr lang="ru-RU" sz="2000" dirty="0"/>
                      <a:t>
</a:t>
                    </a:r>
                    <a:r>
                      <a:rPr lang="ru-RU" sz="2000" dirty="0" smtClean="0"/>
                      <a:t>28,3</a:t>
                    </a:r>
                    <a:r>
                      <a:rPr lang="ru-RU" sz="2000" dirty="0" smtClean="0"/>
                      <a:t>%</a:t>
                    </a:r>
                    <a:endParaRPr lang="ru-RU" sz="2000" dirty="0"/>
                  </a:p>
                </c:rich>
              </c:tx>
              <c:spPr>
                <a:noFill/>
                <a:ln w="35467">
                  <a:solidFill>
                    <a:srgbClr val="FF6600"/>
                  </a:solidFill>
                  <a:prstDash val="solid"/>
                </a:ln>
              </c:spPr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7A6D-4339-997E-2078529BB71A}"/>
                </c:ext>
              </c:extLst>
            </c:dLbl>
            <c:dLbl>
              <c:idx val="2"/>
              <c:layout>
                <c:manualLayout>
                  <c:x val="2.9136850366212792E-2"/>
                  <c:y val="-0.4366541616852867"/>
                </c:manualLayout>
              </c:layout>
              <c:tx>
                <c:rich>
                  <a:bodyPr/>
                  <a:lstStyle/>
                  <a:p>
                    <a:pPr>
                      <a:defRPr sz="1466" b="0" i="0" u="none" strike="noStrike" baseline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</a:defRPr>
                    </a:pPr>
                    <a:r>
                      <a:rPr lang="ru-RU" dirty="0"/>
                      <a:t>Налоги на </a:t>
                    </a:r>
                    <a:r>
                      <a:rPr lang="ru-RU" dirty="0" smtClean="0"/>
                      <a:t>имущество</a:t>
                    </a:r>
                  </a:p>
                  <a:p>
                    <a:pPr>
                      <a:defRPr sz="1466" b="0" i="0" u="none" strike="noStrike" baseline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</a:defRPr>
                    </a:pPr>
                    <a:r>
                      <a:rPr lang="ru-RU" dirty="0" smtClean="0"/>
                      <a:t>41853,6</a:t>
                    </a:r>
                    <a:r>
                      <a:rPr lang="ru-RU" dirty="0"/>
                      <a:t>
</a:t>
                    </a:r>
                    <a:r>
                      <a:rPr lang="ru-RU" dirty="0" smtClean="0"/>
                      <a:t>64,7%</a:t>
                    </a:r>
                    <a:endParaRPr lang="ru-RU" dirty="0"/>
                  </a:p>
                </c:rich>
              </c:tx>
              <c:spPr>
                <a:noFill/>
                <a:ln w="23644">
                  <a:noFill/>
                </a:ln>
              </c:spPr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7A6D-4339-997E-2078529BB71A}"/>
                </c:ext>
              </c:extLst>
            </c:dLbl>
            <c:dLbl>
              <c:idx val="3"/>
              <c:layout>
                <c:manualLayout>
                  <c:x val="-2.37806269147617E-2"/>
                  <c:y val="9.9105412870511612E-4"/>
                </c:manualLayout>
              </c:layout>
              <c:tx>
                <c:rich>
                  <a:bodyPr/>
                  <a:lstStyle/>
                  <a:p>
                    <a:pPr>
                      <a:defRPr sz="1466" b="0" i="0" u="none" strike="noStrike" baseline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</a:defRPr>
                    </a:pPr>
                    <a:r>
                      <a:rPr lang="ru-RU" dirty="0"/>
                      <a:t>Налоги на совокупный </a:t>
                    </a:r>
                    <a:r>
                      <a:rPr lang="ru-RU" dirty="0" smtClean="0"/>
                      <a:t>доход</a:t>
                    </a:r>
                  </a:p>
                  <a:p>
                    <a:pPr>
                      <a:defRPr sz="1466" b="0" i="0" u="none" strike="noStrike" baseline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</a:defRPr>
                    </a:pPr>
                    <a:r>
                      <a:rPr lang="ru-RU" dirty="0" smtClean="0"/>
                      <a:t>3053,8</a:t>
                    </a:r>
                    <a:r>
                      <a:rPr lang="ru-RU" dirty="0"/>
                      <a:t>
</a:t>
                    </a:r>
                    <a:r>
                      <a:rPr lang="ru-RU" dirty="0" smtClean="0"/>
                      <a:t>11,7%</a:t>
                    </a:r>
                    <a:endParaRPr lang="ru-RU" dirty="0"/>
                  </a:p>
                </c:rich>
              </c:tx>
              <c:spPr>
                <a:noFill/>
                <a:ln w="23644">
                  <a:noFill/>
                </a:ln>
              </c:spPr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7A6D-4339-997E-2078529BB71A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A6D-4339-997E-2078529BB71A}"/>
                </c:ext>
              </c:extLst>
            </c:dLbl>
            <c:dLbl>
              <c:idx val="5"/>
              <c:layout>
                <c:manualLayout>
                  <c:x val="-0.12763597750532946"/>
                  <c:y val="9.662594884056773E-2"/>
                </c:manualLayout>
              </c:layout>
              <c:tx>
                <c:rich>
                  <a:bodyPr/>
                  <a:lstStyle/>
                  <a:p>
                    <a:pPr>
                      <a:defRPr sz="1466" b="0" i="0" u="none" strike="noStrike" baseline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</a:defRPr>
                    </a:pPr>
                    <a:r>
                      <a:rPr lang="ru-RU" dirty="0"/>
                      <a:t>Неналоговые доходы
</a:t>
                    </a:r>
                    <a:r>
                      <a:rPr lang="ru-RU" dirty="0" smtClean="0"/>
                      <a:t>6,4%</a:t>
                    </a:r>
                    <a:endParaRPr lang="ru-RU" dirty="0"/>
                  </a:p>
                </c:rich>
              </c:tx>
              <c:spPr>
                <a:noFill/>
                <a:ln w="23644">
                  <a:noFill/>
                </a:ln>
              </c:spPr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A6D-4339-997E-2078529BB71A}"/>
                </c:ext>
              </c:extLst>
            </c:dLbl>
            <c:numFmt formatCode="0%" sourceLinked="0"/>
            <c:spPr>
              <a:noFill/>
              <a:ln w="23644">
                <a:noFill/>
              </a:ln>
            </c:spPr>
            <c:txPr>
              <a:bodyPr/>
              <a:lstStyle/>
              <a:p>
                <a:pPr>
                  <a:defRPr sz="1466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1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Sheet1!$B$1:$E$1</c:f>
              <c:strCache>
                <c:ptCount val="4"/>
                <c:pt idx="0">
                  <c:v>НДФЛ</c:v>
                </c:pt>
                <c:pt idx="1">
                  <c:v>Налоги на имущество</c:v>
                </c:pt>
                <c:pt idx="2">
                  <c:v>Налоги на совокупный доход</c:v>
                </c:pt>
                <c:pt idx="3">
                  <c:v>Неналоговые доходы </c:v>
                </c:pt>
              </c:strCache>
            </c:strRef>
          </c:cat>
          <c:val>
            <c:numRef>
              <c:f>Sheet1!$B$2:$E$2</c:f>
              <c:numCache>
                <c:formatCode>#\ ##0.0;[Red]#\ ##0.0</c:formatCode>
                <c:ptCount val="4"/>
                <c:pt idx="0">
                  <c:v>34.299999999999997</c:v>
                </c:pt>
                <c:pt idx="1">
                  <c:v>48.1</c:v>
                </c:pt>
                <c:pt idx="2" formatCode="#\ ##0.0">
                  <c:v>1.1000000000000001</c:v>
                </c:pt>
                <c:pt idx="3" formatCode="General">
                  <c:v>11.7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7A6D-4339-997E-2078529BB71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  <c:spPr>
        <a:noFill/>
        <a:ln w="23644">
          <a:noFill/>
        </a:ln>
      </c:spPr>
    </c:plotArea>
    <c:plotVisOnly val="1"/>
    <c:dispBlanksAs val="zero"/>
    <c:showDLblsOverMax val="0"/>
  </c:chart>
  <c:spPr>
    <a:noFill/>
    <a:ln>
      <a:noFill/>
    </a:ln>
  </c:spPr>
  <c:txPr>
    <a:bodyPr/>
    <a:lstStyle/>
    <a:p>
      <a:pPr>
        <a:defRPr sz="1676" b="1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ru-RU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90"/>
      <c:hPercent val="43"/>
      <c:rotY val="356"/>
      <c:depthPercent val="40"/>
      <c:rAngAx val="1"/>
    </c:view3D>
    <c:floor>
      <c:thickness val="0"/>
      <c:spPr>
        <a:solidFill>
          <a:srgbClr val="C0C0C0"/>
        </a:solidFill>
        <a:ln w="3175">
          <a:solidFill>
            <a:srgbClr val="000000"/>
          </a:solidFill>
          <a:prstDash val="solid"/>
        </a:ln>
      </c:spPr>
    </c:floor>
    <c:sideWall>
      <c:thickness val="0"/>
      <c:spPr>
        <a:noFill/>
        <a:ln w="12700">
          <a:solidFill>
            <a:srgbClr val="808080"/>
          </a:solidFill>
          <a:prstDash val="solid"/>
        </a:ln>
      </c:spPr>
    </c:sideWall>
    <c:backWall>
      <c:thickness val="0"/>
      <c:spPr>
        <a:noFill/>
        <a:ln w="12700">
          <a:solidFill>
            <a:srgbClr val="808080"/>
          </a:solidFill>
          <a:prstDash val="solid"/>
        </a:ln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Динамика недоимки по налоговым платежам по Мясниковскому району</c:v>
                </c:pt>
              </c:strCache>
            </c:strRef>
          </c:tx>
          <c:spPr>
            <a:solidFill>
              <a:srgbClr val="3366FF"/>
            </a:solidFill>
            <a:ln w="17497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layout>
                <c:manualLayout>
                  <c:x val="1.6646990244086446E-2"/>
                  <c:y val="-2.7656983783379798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7744,5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0681-46B5-BB64-DD416F954564}"/>
                </c:ext>
              </c:extLst>
            </c:dLbl>
            <c:dLbl>
              <c:idx val="2"/>
              <c:layout>
                <c:manualLayout>
                  <c:x val="2.7210929700474599E-3"/>
                  <c:y val="-3.6660350708169573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7742,4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0681-46B5-BB64-DD416F954564}"/>
                </c:ext>
              </c:extLst>
            </c:dLbl>
            <c:dLbl>
              <c:idx val="4"/>
              <c:layout>
                <c:manualLayout>
                  <c:x val="-5.6599107056776862E-3"/>
                  <c:y val="-4.2694589794521912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5299,9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0681-46B5-BB64-DD416F954564}"/>
                </c:ext>
              </c:extLst>
            </c:dLbl>
            <c:dLbl>
              <c:idx val="6"/>
              <c:layout>
                <c:manualLayout>
                  <c:x val="-1.8909628374044345E-2"/>
                  <c:y val="-6.2502521038435135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2795,9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0681-46B5-BB64-DD416F954564}"/>
                </c:ext>
              </c:extLst>
            </c:dLbl>
            <c:dLbl>
              <c:idx val="8"/>
              <c:layout>
                <c:manualLayout>
                  <c:x val="-2.9724989046090129E-2"/>
                  <c:y val="-7.7930527675957794E-3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8433,1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0681-46B5-BB64-DD416F954564}"/>
                </c:ext>
              </c:extLst>
            </c:dLbl>
            <c:dLbl>
              <c:idx val="10"/>
              <c:layout>
                <c:manualLayout>
                  <c:x val="-3.8985023069486598E-2"/>
                  <c:y val="-2.840919898612156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0681-46B5-BB64-DD416F954564}"/>
                </c:ext>
              </c:extLst>
            </c:dLbl>
            <c:dLbl>
              <c:idx val="16"/>
              <c:layout>
                <c:manualLayout>
                  <c:xMode val="edge"/>
                  <c:yMode val="edge"/>
                  <c:x val="0.4541213063763608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0681-46B5-BB64-DD416F954564}"/>
                </c:ext>
              </c:extLst>
            </c:dLbl>
            <c:dLbl>
              <c:idx val="18"/>
              <c:layout>
                <c:manualLayout>
                  <c:xMode val="edge"/>
                  <c:yMode val="edge"/>
                  <c:x val="0.59253499222394956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0681-46B5-BB64-DD416F954564}"/>
                </c:ext>
              </c:extLst>
            </c:dLbl>
            <c:dLbl>
              <c:idx val="20"/>
              <c:layout>
                <c:manualLayout>
                  <c:xMode val="edge"/>
                  <c:yMode val="edge"/>
                  <c:x val="0.6391912908242616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0681-46B5-BB64-DD416F954564}"/>
                </c:ext>
              </c:extLst>
            </c:dLbl>
            <c:dLbl>
              <c:idx val="22"/>
              <c:layout>
                <c:manualLayout>
                  <c:xMode val="edge"/>
                  <c:yMode val="edge"/>
                  <c:x val="0.22239502332814917"/>
                  <c:y val="6.4625850340136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0681-46B5-BB64-DD416F954564}"/>
                </c:ext>
              </c:extLst>
            </c:dLbl>
            <c:dLbl>
              <c:idx val="24"/>
              <c:layout>
                <c:manualLayout>
                  <c:xMode val="edge"/>
                  <c:yMode val="edge"/>
                  <c:x val="0.59409020217729391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0681-46B5-BB64-DD416F954564}"/>
                </c:ext>
              </c:extLst>
            </c:dLbl>
            <c:spPr>
              <a:noFill/>
              <a:ln w="34994">
                <a:noFill/>
              </a:ln>
            </c:spPr>
            <c:txPr>
              <a:bodyPr/>
              <a:lstStyle/>
              <a:p>
                <a:pPr>
                  <a:defRPr sz="1619" b="1" i="0" u="none" strike="noStrike" baseline="0">
                    <a:solidFill>
                      <a:srgbClr val="000000"/>
                    </a:solidFill>
                    <a:latin typeface="Arial Cyr"/>
                    <a:ea typeface="Arial Cyr"/>
                    <a:cs typeface="Arial Cyr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Sheet1!$B$1:$J$1</c:f>
              <c:strCache>
                <c:ptCount val="9"/>
                <c:pt idx="0">
                  <c:v>на 01.01.2017</c:v>
                </c:pt>
                <c:pt idx="2">
                  <c:v>на 01.04.2017</c:v>
                </c:pt>
                <c:pt idx="4">
                  <c:v>на 01.07.2017</c:v>
                </c:pt>
                <c:pt idx="6">
                  <c:v>на 01.10.2017</c:v>
                </c:pt>
                <c:pt idx="8">
                  <c:v>на 01.01.2018</c:v>
                </c:pt>
              </c:strCache>
            </c:strRef>
          </c:cat>
          <c:val>
            <c:numRef>
              <c:f>Sheet1!$B$2:$J$2</c:f>
              <c:numCache>
                <c:formatCode>General</c:formatCode>
                <c:ptCount val="9"/>
                <c:pt idx="0">
                  <c:v>3485</c:v>
                </c:pt>
                <c:pt idx="2">
                  <c:v>3534</c:v>
                </c:pt>
                <c:pt idx="4">
                  <c:v>2800</c:v>
                </c:pt>
                <c:pt idx="6">
                  <c:v>1249.8</c:v>
                </c:pt>
                <c:pt idx="8">
                  <c:v>4000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0681-46B5-BB64-DD416F95456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gapDepth val="0"/>
        <c:shape val="pyramid"/>
        <c:axId val="52594560"/>
        <c:axId val="52596096"/>
        <c:axId val="0"/>
      </c:bar3DChart>
      <c:catAx>
        <c:axId val="5259456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4374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600" b="0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endParaRPr lang="ru-RU"/>
          </a:p>
        </c:txPr>
        <c:crossAx val="5259609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52596096"/>
        <c:scaling>
          <c:orientation val="minMax"/>
        </c:scaling>
        <c:delete val="0"/>
        <c:axPos val="r"/>
        <c:majorGridlines>
          <c:spPr>
            <a:ln w="4374">
              <a:solidFill>
                <a:srgbClr val="000000"/>
              </a:solidFill>
              <a:prstDash val="solid"/>
            </a:ln>
          </c:spPr>
        </c:majorGridlines>
        <c:numFmt formatCode="General" sourceLinked="1"/>
        <c:majorTickMark val="out"/>
        <c:minorTickMark val="none"/>
        <c:tickLblPos val="nextTo"/>
        <c:spPr>
          <a:ln w="4374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619" b="1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endParaRPr lang="ru-RU"/>
          </a:p>
        </c:txPr>
        <c:crossAx val="52594560"/>
        <c:crosses val="max"/>
        <c:crossBetween val="between"/>
      </c:valAx>
      <c:spPr>
        <a:noFill/>
        <a:ln w="34994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653" b="1" i="0" u="none" strike="noStrike" baseline="0">
          <a:solidFill>
            <a:srgbClr val="000000"/>
          </a:solidFill>
          <a:latin typeface="Arial Cyr"/>
          <a:ea typeface="Arial Cyr"/>
          <a:cs typeface="Arial Cyr"/>
        </a:defRPr>
      </a:pPr>
      <a:endParaRPr lang="ru-RU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18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6346153846153846"/>
          <c:y val="0.24496644295302092"/>
          <c:w val="0.66923076923076918"/>
          <c:h val="0.46308724832214782"/>
        </c:manualLayout>
      </c:layout>
      <c:pie3DChart>
        <c:varyColors val="1"/>
        <c:ser>
          <c:idx val="0"/>
          <c:order val="0"/>
          <c:spPr>
            <a:solidFill>
              <a:srgbClr val="9999FF"/>
            </a:solidFill>
            <a:ln w="18020">
              <a:solidFill>
                <a:srgbClr val="000000"/>
              </a:solidFill>
              <a:prstDash val="solid"/>
            </a:ln>
          </c:spPr>
          <c:explosion val="25"/>
          <c:dPt>
            <c:idx val="1"/>
            <c:bubble3D val="0"/>
            <c:spPr>
              <a:solidFill>
                <a:srgbClr val="993366"/>
              </a:solidFill>
              <a:ln w="18020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1-DC33-41C1-AFED-BA962D2BF6C3}"/>
              </c:ext>
            </c:extLst>
          </c:dPt>
          <c:dPt>
            <c:idx val="2"/>
            <c:bubble3D val="0"/>
            <c:spPr>
              <a:solidFill>
                <a:srgbClr val="FFFFCC"/>
              </a:solidFill>
              <a:ln w="18020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3-DC33-41C1-AFED-BA962D2BF6C3}"/>
              </c:ext>
            </c:extLst>
          </c:dPt>
          <c:dPt>
            <c:idx val="3"/>
            <c:bubble3D val="0"/>
            <c:spPr>
              <a:solidFill>
                <a:srgbClr val="339966"/>
              </a:solidFill>
              <a:ln w="18020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5-DC33-41C1-AFED-BA962D2BF6C3}"/>
              </c:ext>
            </c:extLst>
          </c:dPt>
          <c:dPt>
            <c:idx val="4"/>
            <c:bubble3D val="0"/>
            <c:spPr>
              <a:solidFill>
                <a:srgbClr val="00CCFF"/>
              </a:solidFill>
              <a:ln w="18020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7-DC33-41C1-AFED-BA962D2BF6C3}"/>
              </c:ext>
            </c:extLst>
          </c:dPt>
          <c:dPt>
            <c:idx val="5"/>
            <c:bubble3D val="0"/>
            <c:spPr>
              <a:solidFill>
                <a:srgbClr val="FF8080"/>
              </a:solidFill>
              <a:ln w="18020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9-DC33-41C1-AFED-BA962D2BF6C3}"/>
              </c:ext>
            </c:extLst>
          </c:dPt>
          <c:dPt>
            <c:idx val="6"/>
            <c:bubble3D val="0"/>
            <c:explosion val="24"/>
            <c:spPr>
              <a:solidFill>
                <a:srgbClr val="0066CC"/>
              </a:solidFill>
              <a:ln w="18020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B-DC33-41C1-AFED-BA962D2BF6C3}"/>
              </c:ext>
            </c:extLst>
          </c:dPt>
          <c:dPt>
            <c:idx val="7"/>
            <c:bubble3D val="0"/>
            <c:spPr>
              <a:solidFill>
                <a:schemeClr val="accent6">
                  <a:lumMod val="75000"/>
                </a:schemeClr>
              </a:solidFill>
              <a:ln w="18020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D-DC33-41C1-AFED-BA962D2BF6C3}"/>
              </c:ext>
            </c:extLst>
          </c:dPt>
          <c:dLbls>
            <c:dLbl>
              <c:idx val="0"/>
              <c:layout>
                <c:manualLayout>
                  <c:x val="7.9165054391738321E-2"/>
                  <c:y val="0.10808851545101122"/>
                </c:manualLayout>
              </c:layout>
              <c:tx>
                <c:rich>
                  <a:bodyPr/>
                  <a:lstStyle/>
                  <a:p>
                    <a:pPr>
                      <a:defRPr sz="1490" b="0" i="0" u="none" strike="noStrike" baseline="0">
                        <a:solidFill>
                          <a:srgbClr val="0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r>
                      <a:rPr lang="ru-RU" dirty="0" smtClean="0"/>
                      <a:t>Культура</a:t>
                    </a:r>
                  </a:p>
                  <a:p>
                    <a:pPr>
                      <a:defRPr sz="1490" b="0" i="0" u="none" strike="noStrike" baseline="0">
                        <a:solidFill>
                          <a:srgbClr val="0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r>
                      <a:rPr lang="ru-RU" dirty="0" smtClean="0"/>
                      <a:t>21863,6</a:t>
                    </a:r>
                  </a:p>
                  <a:p>
                    <a:pPr>
                      <a:defRPr sz="1490" b="0" i="0" u="none" strike="noStrike" baseline="0">
                        <a:solidFill>
                          <a:srgbClr val="0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r>
                      <a:rPr lang="ru-RU" dirty="0" smtClean="0"/>
                      <a:t>29,8%</a:t>
                    </a:r>
                    <a:endParaRPr lang="ru-RU" dirty="0"/>
                  </a:p>
                </c:rich>
              </c:tx>
              <c:spPr>
                <a:noFill/>
                <a:ln w="36040">
                  <a:noFill/>
                </a:ln>
              </c:spPr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E-DC33-41C1-AFED-BA962D2BF6C3}"/>
                </c:ext>
              </c:extLst>
            </c:dLbl>
            <c:dLbl>
              <c:idx val="1"/>
              <c:layout>
                <c:manualLayout>
                  <c:x val="3.6217474014175945E-2"/>
                  <c:y val="-3.6686306660180093E-2"/>
                </c:manualLayout>
              </c:layout>
              <c:tx>
                <c:rich>
                  <a:bodyPr/>
                  <a:lstStyle/>
                  <a:p>
                    <a:pPr>
                      <a:defRPr sz="1490" b="0" i="0" u="none" strike="noStrike" baseline="0">
                        <a:solidFill>
                          <a:srgbClr val="0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r>
                      <a:rPr lang="ru-RU" dirty="0"/>
                      <a:t>Национальная </a:t>
                    </a:r>
                    <a:r>
                      <a:rPr lang="ru-RU" dirty="0" smtClean="0"/>
                      <a:t>экономика</a:t>
                    </a:r>
                  </a:p>
                  <a:p>
                    <a:pPr>
                      <a:defRPr sz="1490" b="0" i="0" u="none" strike="noStrike" baseline="0">
                        <a:solidFill>
                          <a:srgbClr val="0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r>
                      <a:rPr lang="ru-RU" dirty="0" smtClean="0"/>
                      <a:t>899,0</a:t>
                    </a:r>
                    <a:r>
                      <a:rPr lang="ru-RU" dirty="0"/>
                      <a:t>
 </a:t>
                    </a:r>
                    <a:r>
                      <a:rPr lang="ru-RU" dirty="0" smtClean="0"/>
                      <a:t>1,2%</a:t>
                    </a:r>
                    <a:endParaRPr lang="ru-RU" dirty="0"/>
                  </a:p>
                </c:rich>
              </c:tx>
              <c:spPr>
                <a:noFill/>
                <a:ln w="36040">
                  <a:noFill/>
                </a:ln>
              </c:spPr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DC33-41C1-AFED-BA962D2BF6C3}"/>
                </c:ext>
              </c:extLst>
            </c:dLbl>
            <c:dLbl>
              <c:idx val="2"/>
              <c:layout>
                <c:manualLayout>
                  <c:x val="-2.9134288165144542E-2"/>
                  <c:y val="-0.19901739810052854"/>
                </c:manualLayout>
              </c:layout>
              <c:tx>
                <c:rich>
                  <a:bodyPr/>
                  <a:lstStyle/>
                  <a:p>
                    <a:pPr>
                      <a:defRPr sz="1490" b="0" i="0" u="none" strike="noStrike" baseline="0">
                        <a:solidFill>
                          <a:srgbClr val="0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r>
                      <a:rPr lang="ru-RU" dirty="0" smtClean="0"/>
                      <a:t>ЖКХ</a:t>
                    </a:r>
                  </a:p>
                  <a:p>
                    <a:pPr>
                      <a:defRPr sz="1490" b="0" i="0" u="none" strike="noStrike" baseline="0">
                        <a:solidFill>
                          <a:srgbClr val="0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r>
                      <a:rPr lang="ru-RU" dirty="0" smtClean="0"/>
                      <a:t>34821,6</a:t>
                    </a:r>
                    <a:r>
                      <a:rPr lang="ru-RU" dirty="0"/>
                      <a:t>
 </a:t>
                    </a:r>
                    <a:r>
                      <a:rPr lang="ru-RU" dirty="0" smtClean="0"/>
                      <a:t>47,5%</a:t>
                    </a:r>
                    <a:endParaRPr lang="ru-RU" dirty="0"/>
                  </a:p>
                </c:rich>
              </c:tx>
              <c:spPr>
                <a:noFill/>
                <a:ln w="36040">
                  <a:noFill/>
                </a:ln>
              </c:spPr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DC33-41C1-AFED-BA962D2BF6C3}"/>
                </c:ext>
              </c:extLst>
            </c:dLbl>
            <c:dLbl>
              <c:idx val="3"/>
              <c:layout>
                <c:manualLayout>
                  <c:x val="-4.4357179476764728E-2"/>
                  <c:y val="3.82366048637513E-2"/>
                </c:manualLayout>
              </c:layout>
              <c:tx>
                <c:rich>
                  <a:bodyPr/>
                  <a:lstStyle/>
                  <a:p>
                    <a:pPr>
                      <a:defRPr sz="1490" b="0" i="0" u="none" strike="noStrike" baseline="0">
                        <a:solidFill>
                          <a:srgbClr val="0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r>
                      <a:rPr lang="ru-RU" dirty="0" smtClean="0"/>
                      <a:t>Общегосударственные вопросы</a:t>
                    </a:r>
                  </a:p>
                  <a:p>
                    <a:pPr>
                      <a:defRPr sz="1490" b="0" i="0" u="none" strike="noStrike" baseline="0">
                        <a:solidFill>
                          <a:srgbClr val="0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r>
                      <a:rPr lang="ru-RU" dirty="0" smtClean="0"/>
                      <a:t>14858,3</a:t>
                    </a:r>
                    <a:endParaRPr lang="ru-RU" dirty="0" smtClean="0"/>
                  </a:p>
                  <a:p>
                    <a:pPr>
                      <a:defRPr sz="1490" b="0" i="0" u="none" strike="noStrike" baseline="0">
                        <a:solidFill>
                          <a:srgbClr val="0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r>
                      <a:rPr lang="ru-RU" dirty="0" smtClean="0"/>
                      <a:t>20,2%</a:t>
                    </a:r>
                    <a:endParaRPr lang="ru-RU" dirty="0"/>
                  </a:p>
                </c:rich>
              </c:tx>
              <c:spPr>
                <a:noFill/>
                <a:ln w="36040">
                  <a:noFill/>
                </a:ln>
              </c:spPr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DC33-41C1-AFED-BA962D2BF6C3}"/>
                </c:ext>
              </c:extLst>
            </c:dLbl>
            <c:dLbl>
              <c:idx val="4"/>
              <c:layout>
                <c:manualLayout>
                  <c:x val="2.5755581311154237E-2"/>
                  <c:y val="-4.9932142599018195E-2"/>
                </c:manualLayout>
              </c:layout>
              <c:tx>
                <c:rich>
                  <a:bodyPr/>
                  <a:lstStyle/>
                  <a:p>
                    <a:pPr>
                      <a:defRPr sz="1490" b="0" i="0" u="none" strike="noStrike" baseline="0">
                        <a:solidFill>
                          <a:srgbClr val="0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endParaRPr lang="en-US" dirty="0" smtClean="0"/>
                  </a:p>
                  <a:p>
                    <a:pPr>
                      <a:defRPr sz="1490" b="0" i="0" u="none" strike="noStrike" baseline="0">
                        <a:solidFill>
                          <a:srgbClr val="0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endParaRPr lang="en-US" dirty="0"/>
                  </a:p>
                </c:rich>
              </c:tx>
              <c:spPr>
                <a:noFill/>
                <a:ln w="36040">
                  <a:noFill/>
                </a:ln>
              </c:spPr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DC33-41C1-AFED-BA962D2BF6C3}"/>
                </c:ext>
              </c:extLst>
            </c:dLbl>
            <c:dLbl>
              <c:idx val="5"/>
              <c:layout>
                <c:manualLayout>
                  <c:x val="0.10382130390220405"/>
                  <c:y val="0.10629476807389923"/>
                </c:manualLayout>
              </c:layout>
              <c:tx>
                <c:rich>
                  <a:bodyPr/>
                  <a:lstStyle/>
                  <a:p>
                    <a:pPr>
                      <a:defRPr sz="1490" b="0" i="0" u="none" strike="noStrike" baseline="0">
                        <a:solidFill>
                          <a:srgbClr val="0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r>
                      <a:rPr lang="ru-RU" dirty="0" smtClean="0"/>
                      <a:t>Остальные расходы 13403 1,8%</a:t>
                    </a:r>
                    <a:endParaRPr lang="ru-RU" dirty="0"/>
                  </a:p>
                </c:rich>
              </c:tx>
              <c:spPr>
                <a:noFill/>
                <a:ln w="36040">
                  <a:noFill/>
                </a:ln>
              </c:spPr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DC33-41C1-AFED-BA962D2BF6C3}"/>
                </c:ext>
              </c:extLst>
            </c:dLbl>
            <c:dLbl>
              <c:idx val="6"/>
              <c:layout>
                <c:manualLayout>
                  <c:x val="1.9659857957035481E-2"/>
                  <c:y val="8.4465736186552245E-2"/>
                </c:manualLayout>
              </c:layout>
              <c:tx>
                <c:rich>
                  <a:bodyPr/>
                  <a:lstStyle/>
                  <a:p>
                    <a:pPr>
                      <a:defRPr sz="1490" b="0" i="0" u="none" strike="noStrike" baseline="0">
                        <a:solidFill>
                          <a:srgbClr val="0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r>
                      <a:rPr lang="ru-RU" dirty="0" smtClean="0"/>
                      <a:t>Общегосударственные вопросы</a:t>
                    </a:r>
                    <a:r>
                      <a:rPr lang="ru-RU" dirty="0"/>
                      <a:t>
 </a:t>
                    </a:r>
                    <a:r>
                      <a:rPr lang="ru-RU" dirty="0" smtClean="0"/>
                      <a:t>11,8%</a:t>
                    </a:r>
                    <a:endParaRPr lang="ru-RU" dirty="0"/>
                  </a:p>
                </c:rich>
              </c:tx>
              <c:spPr>
                <a:noFill/>
                <a:ln w="36040">
                  <a:noFill/>
                </a:ln>
              </c:spPr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DC33-41C1-AFED-BA962D2BF6C3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r>
                      <a:rPr lang="ru-RU" b="0" dirty="0" smtClean="0"/>
                      <a:t>Здравоохранение 5,2%</a:t>
                    </a:r>
                    <a:endParaRPr lang="ru-RU" b="0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DC33-41C1-AFED-BA962D2BF6C3}"/>
                </c:ext>
              </c:extLst>
            </c:dLbl>
            <c:spPr>
              <a:noFill/>
              <a:ln w="36040">
                <a:noFill/>
              </a:ln>
            </c:spPr>
            <c:txPr>
              <a:bodyPr/>
              <a:lstStyle/>
              <a:p>
                <a:pPr>
                  <a:defRPr sz="1490" b="1" i="0" u="none" strike="noStrike" baseline="0">
                    <a:solidFill>
                      <a:srgbClr val="000000"/>
                    </a:solidFill>
                    <a:latin typeface="Arial Cyr"/>
                    <a:ea typeface="Arial Cyr"/>
                    <a:cs typeface="Arial Cyr"/>
                  </a:defRPr>
                </a:pPr>
                <a:endParaRPr lang="ru-RU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Sheet1!$B$1:$F$1</c:f>
              <c:strCache>
                <c:ptCount val="5"/>
                <c:pt idx="0">
                  <c:v>Общегосударственные вопросы</c:v>
                </c:pt>
                <c:pt idx="1">
                  <c:v>Национальная экономика</c:v>
                </c:pt>
                <c:pt idx="2">
                  <c:v>ЖКХ</c:v>
                </c:pt>
                <c:pt idx="3">
                  <c:v>Культура</c:v>
                </c:pt>
                <c:pt idx="4">
                  <c:v>Общегосударственные вопросы</c:v>
                </c:pt>
              </c:strCache>
            </c:strRef>
          </c:cat>
          <c:val>
            <c:numRef>
              <c:f>Sheet1!$B$2:$F$2</c:f>
              <c:numCache>
                <c:formatCode>General</c:formatCode>
                <c:ptCount val="5"/>
                <c:pt idx="0">
                  <c:v>22000</c:v>
                </c:pt>
                <c:pt idx="1">
                  <c:v>900</c:v>
                </c:pt>
                <c:pt idx="2">
                  <c:v>34000</c:v>
                </c:pt>
                <c:pt idx="3">
                  <c:v>15000</c:v>
                </c:pt>
                <c:pt idx="4">
                  <c:v>900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F-DC33-41C1-AFED-BA962D2BF6C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18020">
          <a:noFill/>
          <a:prstDash val="solid"/>
        </a:ln>
      </c:spPr>
    </c:plotArea>
    <c:plotVisOnly val="1"/>
    <c:dispBlanksAs val="zero"/>
    <c:showDLblsOverMax val="0"/>
  </c:chart>
  <c:spPr>
    <a:noFill/>
    <a:ln>
      <a:noFill/>
    </a:ln>
  </c:spPr>
  <c:txPr>
    <a:bodyPr/>
    <a:lstStyle/>
    <a:p>
      <a:pPr>
        <a:defRPr sz="1703" b="1" i="0" u="none" strike="noStrike" baseline="0">
          <a:solidFill>
            <a:srgbClr val="000000"/>
          </a:solidFill>
          <a:latin typeface="Arial Cyr"/>
          <a:ea typeface="Arial Cyr"/>
          <a:cs typeface="Arial Cyr"/>
        </a:defRPr>
      </a:pPr>
      <a:endParaRPr lang="ru-RU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0.48194</cdr:x>
      <cdr:y>0.70951</cdr:y>
    </cdr:from>
    <cdr:to>
      <cdr:x>0.60957</cdr:x>
      <cdr:y>0.95171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3452812" y="2953295"/>
          <a:ext cx="914391" cy="100813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470" dirty="0" smtClean="0"/>
            <a:t>Остальные</a:t>
          </a:r>
        </a:p>
        <a:p xmlns:a="http://schemas.openxmlformats.org/drawingml/2006/main">
          <a:r>
            <a:rPr lang="ru-RU" sz="1470" dirty="0" smtClean="0"/>
            <a:t>расходы </a:t>
          </a:r>
          <a:br>
            <a:rPr lang="ru-RU" sz="1470" dirty="0" smtClean="0"/>
          </a:br>
          <a:r>
            <a:rPr lang="ru-RU" sz="1470" dirty="0" smtClean="0"/>
            <a:t>923,5</a:t>
          </a:r>
          <a:endParaRPr lang="ru-RU" sz="1470" dirty="0" smtClean="0"/>
        </a:p>
        <a:p xmlns:a="http://schemas.openxmlformats.org/drawingml/2006/main">
          <a:r>
            <a:rPr lang="ru-RU" sz="1470" dirty="0" smtClean="0"/>
            <a:t>1,3%</a:t>
          </a:r>
          <a:endParaRPr lang="ru-RU" sz="1470" dirty="0"/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489A6-AE3E-4554-A806-C51611A5BA6C}" type="datetimeFigureOut">
              <a:rPr lang="ru-RU" smtClean="0"/>
              <a:pPr/>
              <a:t>21.02.2018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4BB87-2559-4321-91E0-481DB9BE0B0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489A6-AE3E-4554-A806-C51611A5BA6C}" type="datetimeFigureOut">
              <a:rPr lang="ru-RU" smtClean="0"/>
              <a:pPr/>
              <a:t>21.02.2018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4BB87-2559-4321-91E0-481DB9BE0B0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489A6-AE3E-4554-A806-C51611A5BA6C}" type="datetimeFigureOut">
              <a:rPr lang="ru-RU" smtClean="0"/>
              <a:pPr/>
              <a:t>21.02.2018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4BB87-2559-4321-91E0-481DB9BE0B0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489A6-AE3E-4554-A806-C51611A5BA6C}" type="datetimeFigureOut">
              <a:rPr lang="ru-RU" smtClean="0"/>
              <a:pPr/>
              <a:t>21.02.2018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4BB87-2559-4321-91E0-481DB9BE0B0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489A6-AE3E-4554-A806-C51611A5BA6C}" type="datetimeFigureOut">
              <a:rPr lang="ru-RU" smtClean="0"/>
              <a:pPr/>
              <a:t>21.02.2018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4BB87-2559-4321-91E0-481DB9BE0B0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489A6-AE3E-4554-A806-C51611A5BA6C}" type="datetimeFigureOut">
              <a:rPr lang="ru-RU" smtClean="0"/>
              <a:pPr/>
              <a:t>21.02.2018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4BB87-2559-4321-91E0-481DB9BE0B0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489A6-AE3E-4554-A806-C51611A5BA6C}" type="datetimeFigureOut">
              <a:rPr lang="ru-RU" smtClean="0"/>
              <a:pPr/>
              <a:t>21.02.2018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4BB87-2559-4321-91E0-481DB9BE0B0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489A6-AE3E-4554-A806-C51611A5BA6C}" type="datetimeFigureOut">
              <a:rPr lang="ru-RU" smtClean="0"/>
              <a:pPr/>
              <a:t>21.02.2018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4BB87-2559-4321-91E0-481DB9BE0B0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489A6-AE3E-4554-A806-C51611A5BA6C}" type="datetimeFigureOut">
              <a:rPr lang="ru-RU" smtClean="0"/>
              <a:pPr/>
              <a:t>21.02.2018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4BB87-2559-4321-91E0-481DB9BE0B0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489A6-AE3E-4554-A806-C51611A5BA6C}" type="datetimeFigureOut">
              <a:rPr lang="ru-RU" smtClean="0"/>
              <a:pPr/>
              <a:t>21.02.2018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4BB87-2559-4321-91E0-481DB9BE0B0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489A6-AE3E-4554-A806-C51611A5BA6C}" type="datetimeFigureOut">
              <a:rPr lang="ru-RU" smtClean="0"/>
              <a:pPr/>
              <a:t>21.02.2018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4BB87-2559-4321-91E0-481DB9BE0B0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2489A6-AE3E-4554-A806-C51611A5BA6C}" type="datetimeFigureOut">
              <a:rPr lang="ru-RU" smtClean="0"/>
              <a:pPr/>
              <a:t>21.02.2018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54BB87-2559-4321-91E0-481DB9BE0B0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6512" y="-44624"/>
            <a:ext cx="9180512" cy="6885384"/>
          </a:xfrm>
          <a:prstGeom prst="rect">
            <a:avLst/>
          </a:prstGeom>
        </p:spPr>
      </p:pic>
      <p:cxnSp>
        <p:nvCxnSpPr>
          <p:cNvPr id="9" name="Прямая соединительная линия 8"/>
          <p:cNvCxnSpPr/>
          <p:nvPr/>
        </p:nvCxnSpPr>
        <p:spPr>
          <a:xfrm>
            <a:off x="107950" y="461963"/>
            <a:ext cx="7847013" cy="0"/>
          </a:xfrm>
          <a:prstGeom prst="line">
            <a:avLst/>
          </a:prstGeom>
          <a:ln w="38100">
            <a:solidFill>
              <a:schemeClr val="bg1"/>
            </a:solidFill>
          </a:ln>
          <a:effectLst>
            <a:outerShdw blurRad="50800" dist="38100" dir="2700000" algn="tl" rotWithShape="0">
              <a:schemeClr val="tx1">
                <a:alpha val="40000"/>
              </a:scheme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0" y="0"/>
            <a:ext cx="6230938" cy="457200"/>
          </a:xfrm>
          <a:prstGeom prst="rect">
            <a:avLst/>
          </a:prstGeom>
          <a:noFill/>
          <a:effectLst>
            <a:outerShdw blurRad="152400" dist="723900" dir="5400000" sx="90000" sy="-19000" rotWithShape="0">
              <a:prstClr val="black">
                <a:alpha val="15000"/>
              </a:prstClr>
            </a:out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ru-RU" sz="2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  <a:cs typeface="Arial" charset="0"/>
              </a:rPr>
              <a:t>ИТОГИ </a:t>
            </a:r>
            <a:r>
              <a:rPr lang="ru-RU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  <a:cs typeface="Arial" charset="0"/>
              </a:rPr>
              <a:t>2017 </a:t>
            </a:r>
            <a:r>
              <a:rPr lang="ru-RU" sz="2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  <a:cs typeface="Arial" charset="0"/>
              </a:rPr>
              <a:t>ГОДА</a:t>
            </a:r>
          </a:p>
        </p:txBody>
      </p:sp>
      <p:sp>
        <p:nvSpPr>
          <p:cNvPr id="11" name="AutoShape 2" descr="data:image/jpeg;base64,/9j/4AAQSkZJRgABAQAAAQABAAD/2wCEAAkGBhQSERUTExQWFRUVFxoaGBcYGBoWFxgXFxcXGRweGBcXGyYeGhokGhgUHy8gIycpLCwsGB4xNTAqNSgrLCoBCQoKDgwOGg8PGiolHyQsLCwsLCksLCksLCwsLCwsLCwsLCwsLCwsLCwsLCwsKSwpLCwsLCksLCwsLCwsLCwsLP/AABEIALcBEwMBIgACEQEDEQH/xAAbAAABBQEBAAAAAAAAAAAAAAAEAAIDBQYBB//EAEEQAAECBAQEBAMGBAUDBQEAAAECEQADITEEEkFRBSJhcQYTgZEyobEUQlLB0fAjYuHxBxVygpIzU6IWJEOy0uL/xAAZAQADAQEBAAAAAAAAAAAAAAAAAQMCBAX/xAAuEQACAgEDBAEDAwMFAAAAAAAAAQIRAxIhMQQTQVEiMnGxYZGhQoHBI1Lh8PH/2gAMAwEAAhEDEQA/APRpk5U45U0R9RuemwufcpyvjbjaEoGHlql1LrUplEkWCUC9dbBmjQzsRnSrK6MOgErmfemb5ehoH1pZLZsFPwX2nFJkoACpqnWq5SgddgkWtQQuqy6UoLlmunxanqfCBJnhAzsDMxk2cUN8Ayg525RqGdVA2xMVnAsUJOVSQ4di6mLuLkaOPnrrsP8AEvHpQmVg5VES0hSgNA2VA7s59XgTh3+HSVy0FcxSFLkKmZQHbYVNDl+sccsKb7cVxydSytLW/PB6VwfHGdIlzSACtLkCoFSKH0g4RW+H5Al4WShNkoCfakWEemrSPPlzsPAjuWGR0CAQ5aIjRigLxKiW8MKYPuMlTjAdYf8AahFRxbiSJEtSyHIDt+uwjCcZ/wARJoKTLyDKHKcw5yelVM3buYhkyQg6ZWEJzVo9TViYjK+kZPwb43TjgU+WpC0hz95DUHxDWti0ahopBqStGZJxdMSlQ6WsxwgQhGjA/NHQYjhGAdj1zQISMYIjIMJKe0FILZIcRDBiA8LKIbQ3gpCtk/2gR1M0GBmh2WCkO2TEiE8Rggaw4ThCGOEdUnaOKWIZ5rQASy4lB9oFTiBEgxEJpgmRLFY48OUp448aEdQqEsRx47neABrQoe0KCwoxXjPiqUIEoUAGZTbfdHvX2gPwRhRJkTMbNHNNfKDpLS59Hyk9kvFBiZasbikyXbOrPNV+FAqfYUHcRfeN8eJeHTLTy+YMqU2yyUN7FRCB2Dbx50JanLqJcLg7ZLTFYVy+TL8MwqsfjxnrnUZkzYITp0DZUj0j03FN9olaZkLT8j/SM5/hnw0plLxBDGaWT/oQW+an/wCIjR8SU0yQf5292EdXSwcYany9yHUzTlpXCJuCn+CnVn+r/nB4MVXBFMhSfwrI+kWTx1HNZOJg6QzO0RExHOxaUivoBc9hCoNQeidRzSA5+Lz/APToNVmw7fr/AHiuxGIBYzCQFFkyxVSzdgPvH5C9uaCZeHzDnACf+2C4/wB5so9Ld7wtI9VlXxjjHlSFqlpzBXLnKcxmKP4QbpFSVGjDW8eXcY4bmkImKUvPNW8tACQ6A4KiEi6l0T/pVekbbjWNGLxGTNlkywVLV+GUn4j3VYekQeFMJ9sxqsUtLS5LCWjRJAZCf9qWPdt48+Uu7Klxwv8ALO6Ee3G393/hEH+F3FGnGQkDKpBLOXGVvR3IBJ3j04peM9w7ColzEFKEJVnxCSQkAnnUakBzYRdTcSEh1Fvz7DUx14sfbjRy5Mmt2TpliK3iXiGRhyUzF8wBOUAk07UBOxaHTcST8ToBskVmK9renuIwX+IGJQlaAEBMwJYhL8qDUBagCCo1LBmGpcM8rlGNoWNKUqZt+CeK8Pii0tYz6oJAU24AJcdQ8XKk9Y8K8NJ8vFyJ05OYlQUgGvKVlAIzXIUD7CPapuMY5QMyth9Sfujv6PGMU3Nbm8kVF7BMOKI858SeOMTJUQChLKplGYLDsmv3gTSja7RrPC/F5k/DImTQErLuAdj2Ddu1YcMqlLSgljcY6mW5TDTKEczx0Li25HYcmVCaOBccKoBjhKhFEMJjuaAQ7y4b5P7eOGZHPMMG4Wh3lCOpDRG8OeGBIY4TEecx0LMKh2dJhAQ0qhZ4BHYUc8yFAM87/wAP5SFCYtSgVrIz9EucqK7kOemQamKbxFilYzG5EfeUJaP9INVdnzK7RmOH4omgJoL9f7xIjE5Vkg1YgF7PT6OI8qclUcK8cnZCT+WZ/wBj3DCoRKSiSlgEoZI1ypYP8x7wLxuaAlCnHLMSfr+keQq4utSgrOQRR4JxXF1FBeo6bVbtePQWaPFHn22z1bhs4CZOS4+N7jUqg/7Un8SfcR48eOgKWU65TXblf84LwniAzHFEgejjvp2FT0jfdiG56bO4sh8qVJJ7hgfep6D1aB04tOYgLSpf3lFQyp7kXP8AKP6xglTlt+BNrMpQ2H4R2rBcpZAZLACwFB9YXegG5upE6UklXmJUs0KioO2w0Ceg+tYq/FfiBMuSUpU5UKsXZO1NTb3jKYvGrQmhqSwrTvewqYzvEsWqYQgF8tS+vc/vWObqM6a0w8/g6cEN9UuF+S9xswy8OmSlQVNnqC5rEEO7Ilv+FP1BNiI3fApMrDSEShMQSkOpWYcyzVRvv8gI8v4fOBmVD5RQEips99ng5c4PlKUv+AEf+X9faM9PKP1ft9h9RJ/T+/3NuOLozjKtFMQt1FQygKQTvW46QdJx8tRdMxJJ/wDkUR/4J260HePMmAUc2Wk1PKPhDpGmvc7QNO4sTOSRYegLjvWOl5kjm3PV8VxSTIlqmBSVKa+YFSjo527MBoI83QPtuLHmzMst8y1k5WQ4dtlKoANH6GBeJ8SzEJdg1e39fp3gfC4woHKkkmrqBp2Gute945JTWWe/COxf6WO/LPQuJ4zDqUG8sBEuWJdElYyzT/0/wABq9rRbzeIykIJKksHPlgvmP8xNVE+3e8eTjETlqICcrgOVdDqT9PaLLi2IypypJUqxUBU7sOtveK5epjCO3JPDhlk3f0+yy4PhUYzFTJ85QyJdgT8SykgNslIZv9vWNT4WTJw0oyxNCnKVuoh+aWh7dQY80TxdUtISmWph/Kan2iHCccmJqUE0AsQwDtpBh0wVvd+zGXK5t1we0/5tK/7iP+Qh3+aSv+4j/kI8c/z5bVttlf6w2dx9egZ7Ut6RbvL0S3PZk8Rlm0xH/IfrEn2pP4k+4jw1XiRYNra5RUv2i64TxUz0klgQbd9qQ+6vKDc9ZViEi5A9RDftSfxJ9x+sebLUU1KmHWl6bdoIEyYAOY+8HegG56D9pT+JPuIX2hO49xHm06epy62PdX0eIvtLEHzTW1VfrD70PYbnqHmjce8dEyPLjizqtR6ur9Y7nUW5zcU5gdaw+5BhueoZoWaPMhjV/jV/yU/zMdHEFj7yz2Wr8zB3Ij3PS3hZo80/zNW821gtRP8A9oeeKLDVnMTfMph35oO5EW56PmhR59/nCh/8sz3VCg7kR0zzrh0vJLKtVW0pp+ZhgUC5bQV79PSDZuHUvlQHCRXt+rRCnw6ugqGL5thsa1948jC025y8nb1GyWNeABOJqxcEW0iX7YwIudu1Y4eAT3KgAUgs7ggAvU3po/WJk+H5pcDLUb/un76x17HHpIkrq96Wg7CnIQaE3A2EdwXAlqShSEqU7sSCA4VZiN94nT4anqUXBSUMelettDClbG0E8W4gShJzUetMwf6g3itl8UVbMrZ+h3iywvBigETCkg6HfQCkSTcGlJDKGVN0hIrUkh9P0iWpJDjBydIjnY0pluS6iKfXU3sfaK6RNyIK1O5p39P3aDkyM5Uo5kkANymxsba09xW0FYfwsrEoC86UJSpkjMAVNc5bs9KbGJaXJ6ff4O1fBX4XH6sy/wBtUFAua1cdf3eD5WJGZKku59XbeLf/ANEFS8rrLFvgoo3LPpUDq1IfM4N5eWWAoGzlGUsC2un71EdEviuDh0uTM9isYS9blJ+UHYKgzqqR8I3O/wC+u0TcQ4UlKzaiAsvdsxTRmCTrXQG0TKQkhIDhZUwd2Ski9nJLv2AFyYxN7Ui+GH9TAJ83diq57/kIIwc/zVhJXlGVZJJb4UKUkOd1BIbWLyVwLDkEoUkqD0UCM21SWc0L2qYmw+HlIl5/LlEhSsoUSWIJDsaB221EUx4muTGR65WVmDxY8gqqVTEluiQf6fOGSpg8wFbgKSS7EtcJ9MwHpEWKxySovlSGYhCWAYpcIS41LU6xeYdMvEv5TTMtSGUFJQ4YZSAyQe/eOWMHKWtLY9HI/wDSWNel/wA/uVyVk29nhkuSsAM9XFifhV/WLZGDMslpYD/eCmb/AGZW9XiJOIynmU1Zn/3BiqZ5ssMo8gKJa6/Ee70/p+sdALtmSD1VFzhylaUk4iRLcsM6me+ot+kAcXw8rD5P4kmeST/0TmKWY81md79I3pnV0SoGUjKWUsD36HXo0EJWAmiX6lRD+0CL4+5DyiWsVZYjmeJVBmEsdCf/AMwKEr4KKAaZlqN7n6mOoL1Kyx0cgf8AjWKyfxxa/vBuzj994AVOUS7n2IEaUJeRqDNXmQR8b/JohUUDZu8ZhMxeiz+/WJDh5quo6n9Yfb/U1oZoV41JAqkC13+kdABtVmND2O/WKCVwtRUDQHroOraRbf5dOIzEsAGDD4ywbKGcDdRps8GhLyPtsIQWJIBFTs7jY+0JTqOYl+prb6xDK4bMFDVRNyGSG6A9othhVBgVW/CAzDt6RGU64ZaPT/7mVpNaqAI6M0TKk6gp6t/SLQ4JCwAoLCt0mh+XSx3ivXwqUVFJSC7gHMp/kWBeldoXcE+n9MGy9AfQRyJF8HUCwnZRsUpWR/ucPHYNX6mOxIp+HycsvO45i6qsQ5YODcV03iSdOTkUQVEpd0sL335gz7Q7FYEpnHkzhYHOklUuiQSEggED0u9Y6nhCyeZL5kqPW7el2G7FrRzNziq/B2LFCUnL8j+HKeRNJLg5A9CGzE07NtAQxVQgAnmAfTKpVcz1+t2i84RwkowSiqWrMZgJSCAqji9QKF7aCKjC8IWmcFJcIo4UrmNFHQMakVpHZdSin/3c5e1dy8DcPjZyciisUmEANRIKkirM5tFxivEE6UM2dFc7goP3SAHZT6k+kZZeIUnMPLVRRNQfi39Lxc8QxaAmXnDkgM4o61jbuI7GRRdo4tnSorRLGVy6UMogpnht35RUEGpjLYPGpUUpWFeW5KwkjMRVgCxAcsHb6wuL4pSM6A6S6SkC5SElw4N3UfSmsQCVLlSTMzjzlj4UklnBoahjZ7isc+VRdXyWxWraG4/iX8QJli4Zs2Zi5LPqQGD9InlYnKpaQpQKSAguphpvAnhjDylrXnUrOGypToHqS6TegGt4uMR4dQrnE0hSi5SHcEHVwPlCUoObjfy2G1LSn4J8JjihSQcyiUBROdTEnoD6/wC3rCxkqZMYoBJSlwzBmmKuWoyaHpDcFKHnEZqBASNPhJB+VPQxT8X4qqTnQDlSwAAfV1Fw7NUABt/UzLuR+PsMTUJfL0F8UAUlas4CRLqr4nJUGSG1r6CIJBWshYQpSSGSoJLXZ/leKrAyzNySKoAdcygNw4+QA6PGpXxXy0oSAKpDfQAJ9tYkpQg0pFNEpJ6eCXDzsudZPKlQTWnwhD/J/aM/xri4mABGVmzFSUAG1rOzGDMVxfJJUCnOZjs5olxU0uqrtrFJOkHISGOUBSmFXfKlLXoHPoekWTWRKXkxvj1Q8CUohKX1DjZIJJYD0SfWPSP8JsN/CmzT99YSDuEBy3qr5RiBg5aUBU1a+cDL5dWZGoIrrUHaJ+CeIlykgSlspIUxVnyZ1OTmAV2H6s0UjURSlcaPWfEU2Z/7dMsrBmYhAVl/7Ycrc/dFnMYXx3OBxZl5SyOlHmBKvzEcxXi7KWXMmLISCSAQkkgPl5mYl7ExTTuLjzPNFDmcElyrlZI2/vFJtLyQhbfACrDoNctern5O0OlZRZ76Mw61aDJK0rmhJLZlADT4rdbtEsvh0vK5UK7ZlV1GtYg8h0LGCug0f5COeWmrH0NPpFpJ4fLYFszk1BLD2F4mmYeX8Ibozn6ltrbiMvIbWJlMMAq5AA9vlEieHJer2obfXSDpXDyFAJBOayUuWIawFf2dotf/AE3kTnnzESUbqIzHpl/J36QRlKfAOMYclAnCAG/Y6xYYLh00pzqaXLF5qzlR6PVR6B4mVxOVLl58LKExblpk49w4QwA+X5RIcGqelEzEKzKDKKlWTqwFki1h84TcVu3Y93wqOSJQYmVLJWSeeYWYPcIsDs+Y9oJlcOUS5/5KJJUfUu3W/aIDNK1JCKhL6Aeo26Q+TgluS+gT8ID/AO46RCUnLYoqRZCWSzMVCn7PrDcVOKWzqFKskim1g96PSG4bA1dR5QXowTezXgqdw6V8KfjIqfa4YAudA2kGkzqKgcUD8oJcXLgepPypB2AAUWUk1euYA0NGyXd46nBoQRRDNQO1Nt2fSJ5qkywrKjORXKjlftSpZqQ6FY6TgkgAAqA0D/qHhQ/CT5S0BTM9wQkEHUN3jkFMLPOJvisS1qRmWMrhwXHtFtwLjnmOoKzH7zgDSPP8ep5qzutX1MafwWj+HM2c/QRPqcMYYdSu9imDLKeTS+A7jGPxC5iBKVNEsqAypSKBJAWVKSSQC9HZ8piwx8grSAklwpJJZRsoHbZ4iwCBKRl2Jh83iKQLxxvW3FxXH8/c6vjTUnyQ4vGB5oDG1jq4oXHUwOlMtf8AEmLUFSsqkIFfMUClTdKoGouYqcQslcwoSK1YKZ9yr1BiLE49wkOUsO+lfSPUg8kpKUjz5qEYtInUFTvMnTDVINbOr/8Alx8oBwcpc1SUElRWrU2H9nMFI47KEsJyhdGbM/MdSBS9YK8OpAecrKKH/UBZzGZzcVKVfYcYJtRT+5dYHCZJWYBlBJADkhg7Bj+TaxX8Q4p/EI+6EpL5SavoU11T84FxHHVqLB0J05SP/IP+UVOJx81nQjlJYLUXBvUJ2pq8c+LpZatU2VnmSVRRf4fi6UJVMSoEhnHML5mblvcsSKA7RUTEpmIXPnL58zhBrn1cnQOzDXpFVOxCkoCVqKiVOWaoO2xaghp4apQACuUkgHVmJf6R2Qx6FpT/APDmlPU7o0eGmpkITzpXMVzLLktmBAFjao6l4lwv8UywZyUA5iSA6+QAgAOHJcUBfpZ8r/ly5CuXMoEXS6a9g8HjzAhJzFICweYkKQS6TWhZiHjUYaXfkUp3sRKnrXlll84JYCnMVF6abf7YtJfDx9mOVSSu6hQkfEPielwWiywHhiYazVhaQxSwLpLXzUJSzBuvSC/4MtwVoQdDlKyW/EBr7xpSp0DhauzO4bBkAZQolq5lqSn0y6V1McmcEnmWoBGVWZxsaNQk0DPGhxeIzZGJNQAUS1c2bLptXQmLXh80TL5UDdWYuxblKUks2picstGo4rKfhHB0eWkTCrM1UgvzCjtUAkN+6Aw8PAmpyh0FBU2WxRQvp94RpZuACkFUky1hAJWAWUzGzgPXaM5IxbTCpIcsQDlUoczOCRcuAC1XjnnkbZdR0oiXPRLOYpScrAcrKckBIiTBzcPNmKzAomrQqYygspU16hmL9DAniTDGdLzSRzAgKDkqFQRRrdSxFBVw9DhZk3CzB5oSl0KSkk5lczPT2vtFIQk1qQPJH6Wa/hODXNImyQ4I5tnFgouzgEdYtP8AK8LhwZk+awcnK5DHUB+bagAsIzWN4uuRJSqTMUgqFVcqkqIUNMoahURe+0UUhUzETAtZKhcqVUqtodP7RWoY95bv+CblOe0XsbfiHi+aEFODkCWn8a2BPUJ//R9Ix+Ek4nGzT5ilkj4ip3A2AskfsCNbwnhilpzKonTrf2t1jR4GUQOUSwjQ9ez1PWJd6c1wPtwi/wBSr4XwKXLF1rIvqLWLQcpCTRQLbAdtH7RKqVm1Ox0bow0jk8plgXAJCQwJUCra7gVjGkeokl4dKQyZeXazmBpqiCwADfeNb7B/rvBExBuATUB9akD6HSO4nh/KQHG5vbtY/rGuDPIyRJH3u5VQ12gLGkBSXUebR7tVyO0PHCsxzS5hZkvmAYKBqQB6R3HYaXKaatOYjoSXItyihgAeZaLlGYaEnKM2jPT86COoxKAnn5lGwANegYsPeG4HHJUSQAdGa3QuKBm13gnET8kpSkjnA1tXZhCYFxh+CpKEllB0gkMaEhyKwozmHxs8pBTJnMbMuW19MweOw9S9Cr9Ty7DYjCTlEKQEEgnMmaDV/wAKwCCbxbgysNJZKyQokgFsx7Ma+kecONvn/SHYaYUqBFG9YpLp9X9Tr0Zjnrxv7NjJxoWtzMTaxC0HU3gdeNnLcykpCBQFXMetTp6awNgcSVjLmQrMWayraf2iX7WtP8OYkM17ZX6ChJ/OK1XBi/YNikTlHLOXYtlszV+EUhuJnkMAWKWIpfRukS47HhaiEgsSTWlwPoYiTgpi2yIKu1vUw1bW5l0nsR4eSnO4sebt0iHG4dSCWKjLCgSM1Goa13i5kcFm0JAQwI3dzq19NdItZXhxxzqDG7JAfvAn7G16M5JxYLJGZLmnPnTWwIP1aDZ+NUqVkKFFbpokcrJfbd/lF5L8MYdJogKY3JN+1oORiEJty9T+cZaTNJsyWG8Lz1t/DIA1VT6xoOG+EcgGdbs7No9aRFxHi04KKQWAsU1d7X/KARiZ2UnOslz94s46iG2JIteIyZKEtKUDMChrXq5iWVjjKSEJT5mYZgopYczUo+axr1is4LNWpZFFDKCodQCMwVckktljUo4XlkSSlKRLCEZ2UVBKilzmrylz22akQk0siVlE/i9ikn4zEKDIZKCGKctA46m3pFrK4RKQhImF3DBTWarFrigANDp2qsTJVlmCXMSUkkpJ1q7VFItJWIUpNeUgs9DdJqA3X3ETyyk9l/BWFRVsQloC5QAYJUkpqUlTEfFv9Y7xCZkRnQCQn40mq0uWf+ZDlnuCQCKgmoxGGlrASUlkkuo/Gt2+JV2iw4cyCASCgggIPM4NCkPUApKgRUVBpeB9PNLW/wBjKzJSpBHC+KJKgSWFQex/Q5SejnSB8RN+zTFSVTCkywClRAYoLMwAYX+ShoIopajIxS5L0Qpgd9vkxh3iVIUAoggiSlIW5ZwrMQ1qV6xTFDQ9SNZMmuNUaHhPGUThNJUJYlhgoglS1qBsBdgAr0EYAlU6ZmUSplVrUt000i9w0qacLLMgsUrUVLICGKgwDpOYuMzvem0XPhX/AA6Z5+MSFEl0yweVjqoA9bdPSNa95Sb5I6KSSAOG+GMXiZCQrKlIUeYmwbYVVX841/AvD6sOMvLMehWQwbZKACwBu5Dv0i5wy1BLMhKRYJtlBbUUb2ET+StQISNqvlHyFrfpGHLVyb44BVSwkUZ63pX0t37RDNxBALMopIepaulbHXWJuMSRKlKWtRIDcopmJLAfN4r8BiZSlGpWxBYlmtVh2g+wgh/LBUpOvMKKc0ICXOrCpO8SI4iFqSMigS4JykADcDo1/eB+LlCyhKrVoCejWPzO/WJ8FkTlANVdzYPfWjVEIYR9vWkhCZZLXU7Bg7GtT8q7wRiCZgUHAfXW9Q4pv1hZN9X7NoOkclqS+Q7D10cgaf0jLGh0lQTcgNQnUkadNYfPUMwIICTcnYau9g4f3eJ5KgRcG9TVt2I00rDkyElLIa1Ltb5d4VgNwuAADMnKokpUkM7+tC0VvE+FTEsJYFSxJNALuz7PaLBMuYlQIFCkgijAioNtTE0viKVKUgVKRzbClsxo8LkODKr8NLeiqdFFI9tI5F+nzCP+m/ZdP/qfrHYzub2PGU8Ew/4ST3PXRPaGzPD6F/DLIPT9KxbJDWSG3P8AeJ5eJy0Km6bx32zmpGcR4Kmgv5iU93J+Qi6w/A0sAtZmEbBn9yTBkvES3Ygvup27fSkEzSygQzNa3vvA2xJJAGL4fKlpBCBmJFgH2+IxNhFpUpQDjUOz+whuNSZqLsGBe4BdhbWpiPDBCknygnzRyqUCSpx/KSwNiQ0QnNxklvuVjFOLYS+VfI62vTtb3hTJpqlm1e4cn5tWkPRhSlOiVZUvqCq1A71aApEyb5quYFJpltlNAXf1LxckTmaAU5yRag277dekETsOmtSoM4oX9TS9NIrsdPBmglJCUlioihHT6xcYaaSaJBtzVAqB76+8ZtDplLiFsoHIyTQJpQJJcks1LxaSuDlkKNUq6CxbcgNWhh2N5RmLOlTKYPl1BiVHF3SUKUSkDlBDkVein+GpudI5p6m/ityypLcCnYxElRQhBVNQrmCAAAafEo/eFmDmzwRhuMEKByrlqSnLmopBDNzC+VrgpIpWK2atRYIAABJcBiSS5cjVyfeOy8Vl+Kg9opDo0958kZZq4LrF4FJAmoYJLBSEkEJU1MpvkUASNmIe0DryoS6iANf3rBXAsYJ0qclADJTlcD73xJYAVII/8o894ziZwWUzgpCh91QKSH6GLYJqNwfK/kxkTlT8F3xHxKgcssP1/QQvDuIQmYrEz0laEcqATQzFuHI1ABOwqK0aMjnBfvbUxOOJ4iZL+zpUvISD5aSou1QyX0IBs9IMlzVBFKJdcenibi1qTk+FgZbnOso11UoE5Xb7vuyXgcSuWmSEtkGYaEvQg5izjakHeHf8OZ6lS5s1WVCgSQC00EOwYihLAufrHouAwaEKVLTKJcBSlGodmubqpYRHaNJbl07Xoo/AfDJkmXM86WxJDBQqClw/MGG4vGzOPcMUtSgsGERyUgULvp7baesDTMYalJzVIFifQC/rGXu7BE/lOGRy7Eh73veCArykMSSwuXJgKWohqFy2n6Vh3kPVZJB+5YEjTLfc9WhMaKfxXJXihLTLbKkupVakhmT+JhmL0HWO8K8PSpKUgJJUzKNXUC/4TatYv5yUAMA6h7gA3L+sRpKlCoynQU/DVwD9Hg1OqQURSMKlJypSlk2pmYatrUavEqQwcVZ/Sp0AbetIatFQHSNQX5lEUVT1gtKHZjzLBLGlKXFDAM4EEMf6aiOpkPY/FSmkWaZIyt+EAa6fP5wH5ZTcaliHLDtBQiAYcAFKauGOrUoSmlDWAkTQlCQrKFlWUVcKP8o/LpFlkVlIcpUBRRFNnqer37xVYbByhOJC0rmAKIBVmNTVguo17PBSAsRIMxwfh6Fnr7+ve0KTgE1B6AglyzDU1Ot7wFw/EHzilQIDG1Mvb0egi0nYI5SlyQDmHMc1Kt72hagolE0JoCkAUAtTs8KBF8QlvXOD/phQ9SFR5phkJKmck6Pb2h+JUAgMH0Ab9/swJgZgCwNvXTU/u8GLxDr6Cu8dRMplYwKVlYk9qD3/AGYmwqVEEk0DEgWp6bGLGfOQVMQwZhYOaBwesLAykqzWcljrzetmAEAhS8OMrEgFZByjYdGjnCOHj7PPmy5ZEwT1JzA8xCSlhlIaqTU9ImRhCeZJsSmmnYnQ1r0PeLTBYhaEzDKLELCimhScyB8QIINU/OODP1NOolow9lJhppSCwd6+9TeJftASXAdRc7sw6/ukWuIwSMSAqWgS8QA6pQfJNFjkBDhdHa3zIpcNjfLdJS5sXoQQ4bo1RvHVCfcXxJtaeRv2HzRzrObKQGsAas24rAOCXPlTVJDFFlOXszZToW/rBk2bmUVMA/3U0FN94a/9ovDp2pW3/YxLPtSJl4gkNQbgfqaxGEjX+kBYviqJernYRQ4zjal2oNhF/jHghvLkv8XxdCKCp+UUmI4guYWFSSwHUlqRWqm1AuSaDrE+ExSpKwtKilYNCKNXfeIznexSMTeyeOnCy5OCSnywpImLmpSV51KuQCRnLgh7BgGpGK8QrE7ETpktS1y8xZUwjPlsH9iGGggniMydi1Bc9aiEpABPMWFQKMzlzFvwrhK54SnIPLBoTRJbvqDo28cUIqD1efJ0PcD4V/hzipqUqypSlSXBKqsRRwATG14N4JEllLZUxrpAypZrOH9aXPWL/huZJyAFZCbD4djQkM7dILRhVrKgSEpGxBr2D60hymNIjw8rKA6nKbtRujWJhT8QVS2QkOQxJOUhxsKvU0g6VhEtsr5X1YtDV4VKVPUhvT9XjGo1RT8O4EUoyBRLO6zS+xs/vB+C8NokgiWBW9a+pvFhMVRhy9R6Xp87xyZKcuaVf2gtsAfDugVOal0pZ/m35xXY1K1LlraxcvZLOKjcjW0HgOtionM7EBhRjcEtcbWgYSwZhKw4Pw5alhT4hQHWvWGkKyQ8Q80rCHFw5QSBsXs5ce0Sy01Ae2lH1f6Q1koKmKurkMC2o1q2+toGHKoqTdTVqbaX6xpRByCF4YJOYHmCW3d2Z1Q3AzRmJJCimgYAnLsCbB+8RKk3GYupy6izPT2jpkkKLD4zolwCKO/ajRqjFlhL4snIFEqH8rWLtXTo5gA8ZCgUkHmsLkOKuBTUUif/AC45Q7E9asSNnHakdkYYZmCUuoF7gEWJYPV9+1IaiFj3UoAKmJFQAdS+4e+lIruLcALBclaUuOYfe65VO41o3qItThGTQcrUahIa1yaekPRhyqW7GWoNchVAX9zWkOkK2CcNwIlyUhZzkkOST8Rpy15TpStIPxJKZZUhIzPzVsGNRuQWps8U/E8aUkZZeVThlKbZi4Hc0vE+JlLmpSapKgAcouH2UdO8K7HVCXjZX3lSyrUhyHatXhQbK4PlASDQDVn+UKFS9BbPLcPhjYEhzsKnVwdKxKwcNVZP6gfKD8DLonMkmtbBmcd9U2hmKw4zhXw0I7V29WijklYJFRi2CkkgHMaaUodfX2grDzMi1JKXc5wHuDdzu717RFxPw0mec1QWAbRgNz8NniHBz0y0i6lAEXpff3trElN5ItRW5uUdG7CZsxa560odGGRQvRUxmNwaAWP7YefjJaVqyDQZfLOViN1D6dTFfjMStYyAnKNBQeu57wIJGWL4unUVTRzyy+jQ8N4upUxIUHLgIWn4kqJ11IfUf2s/EGGC0JxKU5cxyTBQALApQAMCkfsvGNViwmpLERtOFYz7Vg1hSgVTJbs/NmSsoSo7Vbm6V1iWWK6eayQ44aNRbyRcXyZnE49KBUxQ47j5VRNBDuNeGsXIR5s+XlSSA+dCql2BCVE6GKmTgVKGYhk7/pvHX3VJWnsRUHY1U0k7mCpeFIYqoNv1aHyZYTa8S19IjKd8FlAEm17aD9IZKJUoFNSC5B13gsYV1BOUDcmgFrn9I9G8PeD8JLQDMTMVNLKq4CXBtysKEE6xhy0oaVgPAPDypjFeVKWBPMCS9QMqTqH2jYp4cg2egyhqMA1qUsPaCOF8Gl4dCkJAOYu5VmOwdwKC1qvFigI+EHT6UjnstyQ8NwwSOVblQHdrvcv7+zwYkMaAd2b294jyszfsbfSHKX3+v5xN22aWyGpUa7g17RIEkhizf229YrF8NdZmrWovo5CGBOgvBiJgLMaaNZgLvtFFEy2Pn45KRcVo5Bb0/QQEpPmFJJUXqEk5WYap9odPlqUM2U5XZJBck9PUlm2jo4Wt3CSBo4NO71rUfpFUqMWP8wBTMcydRazBy9S3q0NTKKnIYPmsG+I7PU0v0iZGEepop2L6dn/d4knpQkZlTEZSWu1dgRbX5Q6AhGGa+p21bt0MPl4PQCul2/dY5iJtTlUHFwwUQWcd4JExRZ1IbR0k1qKV/bwWKgaVKBSSFA3DMwzP95xQQThxmSUgKaoOoSUnU3L9RDJUkhRzF2JKfui1t263pHZOKCVFFbOGDvRql94AIQmYWKlAULpKXBJLAZg5boHPaAE8bQhSk/GEHUFTrYOQVVSxp7xZYnFZZa5yuUollV3SAkZvqI8u4RxAiSpTjOSo1F3It1vGkhNno/CvEspVMpQTRv3rBMni+eZksUkU0qPnf6xj8DNQt8yQSQxvQ9Gi1wE0lmSCkJ5lEP2dq0b5XgnHbYIv2GcfkGbNEsKAIDmlGp1/mixRIXyJlzXyBlgs5eoIGjHTbtFLMlkKBGZsxDDmASBmBdXpZwHvDp+PlJnmaoqohhkGXQlhUZgXuPlE0qNNmj5twOlKQozyPFCSH8ol9SQ/yEKNUKzNyJrFi3NuWtfsxEA4/iyXOQlRc9Egd77W2iknT1LLqL1drJrW0NjqXTp/UReavpCZ+OUuhNPwiifbX1gcpe8JSwIAxfFQmgvF0oxVIk25O2GLmAdIrcVxQWT7xVYriClaxBJBUoAVJ9PcmMSn6GkXnhrhYxuJCFzPLlp5lq+9leyQB8RNNhfofROMeKJEopwmHyNLZAQlQSlDfiWaA+5cl2vFZ4P8IeVJzTZklBm/GrzUFSUvox26tV4x0rh8tMxZSTlKiUg1ZL0fejUjyptZ5u3suDrjFwSNd4lky1YaUqbORNm+YTkQsKlS0gK0BLlyKly5jMT8aghhXoGemzxBipj/ABfCiwYBNTVgOwvAwKTUTQkiozAEgsLRbHj0qhSluQkMWZ/T+t+kES8Kr4lKSkaJfmV2py26x3CYIpU6vU97XPzjaeEPBhUsYieB5aSMqK8ynBBOyRdjeml7uobsmrlsT+CfCjf+5mghAcykqudlqFrW99o3S1kKCklIzMVMkuWvV2/tAuMxYQ5a9bm9BQ6aX3iTDIK6hm6hmVr7bVqTakccpObOiMVFDJqj5xcOwfNoKaUvrrBiJAAcfeuQHewqR2HtBiMElSBZzrqYSZBDD7oZtO9tI1oFqIEUdIBpqfm28NlBQUSah6BhTr0avvE+UE2r9f2frD04Vqs1z6GNKImyLE4jVIL7Cr9Bp+zAJUEkOMymNrU+guaQepJJoG0drh9PcwxWH31IDt+gjdGbIsPyoChzlnDvc0DD1+cGEEHMVVYA15afywNPkkmpZGwcE/6jtTSIDjEHlSTRqGtCWYH0au8AgTH4r4srO1waEh7a6AO7RSqwqylK1MVS1AkbaWrX4YvJ2FQfgKQX2pqSPkfaGYlRCHTlUog1cAVY1H6wjVA4kZyVpWU8rFSXq7/Rhb+x+FwpzpWsqVlelcocHo7tvAuAmLSjnUkMMy3BSAkPVJFQ12iNXHQEkqUlq5Sl+Z6jQGn61MAF+yVMcw3qLfO/5GAMdx6RJmVHOaGgfQB9WjMJ4wfLmLCylzq6jShtrq7aCKKfwxS5nnFZUdSNO7msNIT2NX4k8SpVh5yXqpJQKOOZLFnNBU6aR55hJmUAZiGPpZi/sPeJ50zOWKiAD2Fblt4GRlAINNe4/rtG0qMs0+HmEB6jfo532i58P49Qm0oCKmjmu2+vpFHwrEiZLBuLObON32DRoPDaAa3ALcrNc/R2h2I0PkhyU6jc/Ib6egpFVj0IEpSSnNlqCQCQBsa6X9YNlqKCQC9TU6GpqzAaxXcQ4iggkLBWlQagIKgSm70Ha3vGaNE2FxMkoByu+pSa9aKhRnp2PmZjX2lkh9dYUOjJkytoFxWPCYUKO5ujmRUYriZVFbNmPChRFs2RhTltzFxwnhv8SpIKQ/brSFCjnyya2RXGkywmL8vlAS4fmygqY/zQHPxBDqFT7RyFE4clJbI7w/DqJDqygE5QPiJ1D6CrOTHpHB/Bckc83NzB/KSRlyKo61MSpVzfVoUKNZXXAsavkmOGwmFxCZcuS+egz8wBvyigG0WqeIvQUSVMxq3c3NLiFChPg0ti+lYLQJST+IgGu7bxNJwywACX3O5eFCgilQpPcNlyE3b67w8yQdI5ChmReU0MUmFCgAjWoD3A/IflDJ00JZyzn5m2naFChGkAYnGFiEhza7BiKFu/aK8rOYAfCDV6nox/poIUKEAMualSlDKbkGrCguwNb+kPxeHdAFksl9CRTbsYUKAYLj8SW8oBOU0dTs6W0r06d4quIYWblKmRlSSravT96woUaEd4Pw7PyrJDMQ1aF4Kn4IIJCbAU35mI6QoUJ8jMPxNTLqGLml+8DpWKbF7dR+v1hQooTLnhEk1ax0c1c5fnFhwzjIkTSkEZlTFMGU16OQ9y3TpChQhheO4xzqmBUxMxiMgIKSSCHJOxYj2izwK0zEAzcwZOYs1O7O5d2bS8KFCaCyRfFpCSU+UadoUKFCA/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2" name="AutoShape 4" descr="data:image/jpeg;base64,/9j/4AAQSkZJRgABAQAAAQABAAD/2wCEAAkGBhQSERUTExQWFRUVFxoaGBcYGBoWFxgXFxcXGRweGBcXGyYeGhokGhgUHy8gIycpLCwsGB4xNTAqNSgrLCoBCQoKDgwOGg8PGiolHyQsLCwsLCksLCksLCwsLCwsLCwsLCwsLCwsLCwsLCwsKSwpLCwsLCksLCwsLCwsLCwsLP/AABEIALcBEwMBIgACEQEDEQH/xAAbAAABBQEBAAAAAAAAAAAAAAAEAAIDBQYBB//EAEEQAAECBAQEBAMGBAUDBQEAAAECEQADITEEEkFRBSJhcQYTgZEyobEUQlLB0fAjYuHxBxVygpIzU6IWJEOy0uL/xAAZAQADAQEBAAAAAAAAAAAAAAAAAQMCBAX/xAAuEQACAgEDBAEDAwMFAAAAAAAAAQIRAxIhMQQTQVEiMnGxYZGhQoHBI1Lh8PH/2gAMAwEAAhEDEQA/APRpk5U45U0R9RuemwufcpyvjbjaEoGHlql1LrUplEkWCUC9dbBmjQzsRnSrK6MOgErmfemb5ehoH1pZLZsFPwX2nFJkoACpqnWq5SgddgkWtQQuqy6UoLlmunxanqfCBJnhAzsDMxk2cUN8Ayg525RqGdVA2xMVnAsUJOVSQ4di6mLuLkaOPnrrsP8AEvHpQmVg5VES0hSgNA2VA7s59XgTh3+HSVy0FcxSFLkKmZQHbYVNDl+sccsKb7cVxydSytLW/PB6VwfHGdIlzSACtLkCoFSKH0g4RW+H5Al4WShNkoCfakWEemrSPPlzsPAjuWGR0CAQ5aIjRigLxKiW8MKYPuMlTjAdYf8AahFRxbiSJEtSyHIDt+uwjCcZ/wARJoKTLyDKHKcw5yelVM3buYhkyQg6ZWEJzVo9TViYjK+kZPwb43TjgU+WpC0hz95DUHxDWti0ahopBqStGZJxdMSlQ6WsxwgQhGjA/NHQYjhGAdj1zQISMYIjIMJKe0FILZIcRDBiA8LKIbQ3gpCtk/2gR1M0GBmh2WCkO2TEiE8Rggaw4ThCGOEdUnaOKWIZ5rQASy4lB9oFTiBEgxEJpgmRLFY48OUp448aEdQqEsRx47neABrQoe0KCwoxXjPiqUIEoUAGZTbfdHvX2gPwRhRJkTMbNHNNfKDpLS59Hyk9kvFBiZasbikyXbOrPNV+FAqfYUHcRfeN8eJeHTLTy+YMqU2yyUN7FRCB2Dbx50JanLqJcLg7ZLTFYVy+TL8MwqsfjxnrnUZkzYITp0DZUj0j03FN9olaZkLT8j/SM5/hnw0plLxBDGaWT/oQW+an/wCIjR8SU0yQf5292EdXSwcYany9yHUzTlpXCJuCn+CnVn+r/nB4MVXBFMhSfwrI+kWTx1HNZOJg6QzO0RExHOxaUivoBc9hCoNQeidRzSA5+Lz/APToNVmw7fr/AHiuxGIBYzCQFFkyxVSzdgPvH5C9uaCZeHzDnACf+2C4/wB5so9Ld7wtI9VlXxjjHlSFqlpzBXLnKcxmKP4QbpFSVGjDW8eXcY4bmkImKUvPNW8tACQ6A4KiEi6l0T/pVekbbjWNGLxGTNlkywVLV+GUn4j3VYekQeFMJ9sxqsUtLS5LCWjRJAZCf9qWPdt48+Uu7Klxwv8ALO6Ee3G393/hEH+F3FGnGQkDKpBLOXGVvR3IBJ3j04peM9w7ColzEFKEJVnxCSQkAnnUakBzYRdTcSEh1Fvz7DUx14sfbjRy5Mmt2TpliK3iXiGRhyUzF8wBOUAk07UBOxaHTcST8ToBskVmK9renuIwX+IGJQlaAEBMwJYhL8qDUBagCCo1LBmGpcM8rlGNoWNKUqZt+CeK8Pii0tYz6oJAU24AJcdQ8XKk9Y8K8NJ8vFyJ05OYlQUgGvKVlAIzXIUD7CPapuMY5QMyth9Sfujv6PGMU3Nbm8kVF7BMOKI858SeOMTJUQChLKplGYLDsmv3gTSja7RrPC/F5k/DImTQErLuAdj2Ddu1YcMqlLSgljcY6mW5TDTKEczx0Li25HYcmVCaOBccKoBjhKhFEMJjuaAQ7y4b5P7eOGZHPMMG4Wh3lCOpDRG8OeGBIY4TEecx0LMKh2dJhAQ0qhZ4BHYUc8yFAM87/wAP5SFCYtSgVrIz9EucqK7kOemQamKbxFilYzG5EfeUJaP9INVdnzK7RmOH4omgJoL9f7xIjE5Vkg1YgF7PT6OI8qclUcK8cnZCT+WZ/wBj3DCoRKSiSlgEoZI1ypYP8x7wLxuaAlCnHLMSfr+keQq4utSgrOQRR4JxXF1FBeo6bVbtePQWaPFHn22z1bhs4CZOS4+N7jUqg/7Un8SfcR48eOgKWU65TXblf84LwniAzHFEgejjvp2FT0jfdiG56bO4sh8qVJJ7hgfep6D1aB04tOYgLSpf3lFQyp7kXP8AKP6xglTlt+BNrMpQ2H4R2rBcpZAZLACwFB9YXegG5upE6UklXmJUs0KioO2w0Ceg+tYq/FfiBMuSUpU5UKsXZO1NTb3jKYvGrQmhqSwrTvewqYzvEsWqYQgF8tS+vc/vWObqM6a0w8/g6cEN9UuF+S9xswy8OmSlQVNnqC5rEEO7Ilv+FP1BNiI3fApMrDSEShMQSkOpWYcyzVRvv8gI8v4fOBmVD5RQEips99ng5c4PlKUv+AEf+X9faM9PKP1ft9h9RJ/T+/3NuOLozjKtFMQt1FQygKQTvW46QdJx8tRdMxJJ/wDkUR/4J260HePMmAUc2Wk1PKPhDpGmvc7QNO4sTOSRYegLjvWOl5kjm3PV8VxSTIlqmBSVKa+YFSjo527MBoI83QPtuLHmzMst8y1k5WQ4dtlKoANH6GBeJ8SzEJdg1e39fp3gfC4woHKkkmrqBp2Gute945JTWWe/COxf6WO/LPQuJ4zDqUG8sBEuWJdElYyzT/0/wABq9rRbzeIykIJKksHPlgvmP8xNVE+3e8eTjETlqICcrgOVdDqT9PaLLi2IypypJUqxUBU7sOtveK5epjCO3JPDhlk3f0+yy4PhUYzFTJ85QyJdgT8SykgNslIZv9vWNT4WTJw0oyxNCnKVuoh+aWh7dQY80TxdUtISmWph/Kan2iHCccmJqUE0AsQwDtpBh0wVvd+zGXK5t1we0/5tK/7iP+Qh3+aSv+4j/kI8c/z5bVttlf6w2dx9egZ7Ut6RbvL0S3PZk8Rlm0xH/IfrEn2pP4k+4jw1XiRYNra5RUv2i64TxUz0klgQbd9qQ+6vKDc9ZViEi5A9RDftSfxJ9x+sebLUU1KmHWl6bdoIEyYAOY+8HegG56D9pT+JPuIX2hO49xHm06epy62PdX0eIvtLEHzTW1VfrD70PYbnqHmjce8dEyPLjizqtR6ur9Y7nUW5zcU5gdaw+5BhueoZoWaPMhjV/jV/yU/zMdHEFj7yz2Wr8zB3Ij3PS3hZo80/zNW821gtRP8A9oeeKLDVnMTfMph35oO5EW56PmhR59/nCh/8sz3VCg7kR0zzrh0vJLKtVW0pp+ZhgUC5bQV79PSDZuHUvlQHCRXt+rRCnw6ugqGL5thsa1948jC025y8nb1GyWNeABOJqxcEW0iX7YwIudu1Y4eAT3KgAUgs7ggAvU3po/WJk+H5pcDLUb/un76x17HHpIkrq96Wg7CnIQaE3A2EdwXAlqShSEqU7sSCA4VZiN94nT4anqUXBSUMelettDClbG0E8W4gShJzUetMwf6g3itl8UVbMrZ+h3iywvBigETCkg6HfQCkSTcGlJDKGVN0hIrUkh9P0iWpJDjBydIjnY0pluS6iKfXU3sfaK6RNyIK1O5p39P3aDkyM5Uo5kkANymxsba09xW0FYfwsrEoC86UJSpkjMAVNc5bs9KbGJaXJ6ff4O1fBX4XH6sy/wBtUFAua1cdf3eD5WJGZKku59XbeLf/ANEFS8rrLFvgoo3LPpUDq1IfM4N5eWWAoGzlGUsC2un71EdEviuDh0uTM9isYS9blJ+UHYKgzqqR8I3O/wC+u0TcQ4UlKzaiAsvdsxTRmCTrXQG0TKQkhIDhZUwd2Ski9nJLv2AFyYxN7Ui+GH9TAJ83diq57/kIIwc/zVhJXlGVZJJb4UKUkOd1BIbWLyVwLDkEoUkqD0UCM21SWc0L2qYmw+HlIl5/LlEhSsoUSWIJDsaB221EUx4muTGR65WVmDxY8gqqVTEluiQf6fOGSpg8wFbgKSS7EtcJ9MwHpEWKxySovlSGYhCWAYpcIS41LU6xeYdMvEv5TTMtSGUFJQ4YZSAyQe/eOWMHKWtLY9HI/wDSWNel/wA/uVyVk29nhkuSsAM9XFifhV/WLZGDMslpYD/eCmb/AGZW9XiJOIynmU1Zn/3BiqZ5ssMo8gKJa6/Ee70/p+sdALtmSD1VFzhylaUk4iRLcsM6me+ot+kAcXw8rD5P4kmeST/0TmKWY81md79I3pnV0SoGUjKWUsD36HXo0EJWAmiX6lRD+0CL4+5DyiWsVZYjmeJVBmEsdCf/AMwKEr4KKAaZlqN7n6mOoL1Kyx0cgf8AjWKyfxxa/vBuzj994AVOUS7n2IEaUJeRqDNXmQR8b/JohUUDZu8ZhMxeiz+/WJDh5quo6n9Yfb/U1oZoV41JAqkC13+kdABtVmND2O/WKCVwtRUDQHroOraRbf5dOIzEsAGDD4ywbKGcDdRps8GhLyPtsIQWJIBFTs7jY+0JTqOYl+prb6xDK4bMFDVRNyGSG6A9othhVBgVW/CAzDt6RGU64ZaPT/7mVpNaqAI6M0TKk6gp6t/SLQ4JCwAoLCt0mh+XSx3ivXwqUVFJSC7gHMp/kWBeldoXcE+n9MGy9AfQRyJF8HUCwnZRsUpWR/ucPHYNX6mOxIp+HycsvO45i6qsQ5YODcV03iSdOTkUQVEpd0sL335gz7Q7FYEpnHkzhYHOklUuiQSEggED0u9Y6nhCyeZL5kqPW7el2G7FrRzNziq/B2LFCUnL8j+HKeRNJLg5A9CGzE07NtAQxVQgAnmAfTKpVcz1+t2i84RwkowSiqWrMZgJSCAqji9QKF7aCKjC8IWmcFJcIo4UrmNFHQMakVpHZdSin/3c5e1dy8DcPjZyciisUmEANRIKkirM5tFxivEE6UM2dFc7goP3SAHZT6k+kZZeIUnMPLVRRNQfi39Lxc8QxaAmXnDkgM4o61jbuI7GRRdo4tnSorRLGVy6UMogpnht35RUEGpjLYPGpUUpWFeW5KwkjMRVgCxAcsHb6wuL4pSM6A6S6SkC5SElw4N3UfSmsQCVLlSTMzjzlj4UklnBoahjZ7isc+VRdXyWxWraG4/iX8QJli4Zs2Zi5LPqQGD9InlYnKpaQpQKSAguphpvAnhjDylrXnUrOGypToHqS6TegGt4uMR4dQrnE0hSi5SHcEHVwPlCUoObjfy2G1LSn4J8JjihSQcyiUBROdTEnoD6/wC3rCxkqZMYoBJSlwzBmmKuWoyaHpDcFKHnEZqBASNPhJB+VPQxT8X4qqTnQDlSwAAfV1Fw7NUABt/UzLuR+PsMTUJfL0F8UAUlas4CRLqr4nJUGSG1r6CIJBWshYQpSSGSoJLXZ/leKrAyzNySKoAdcygNw4+QA6PGpXxXy0oSAKpDfQAJ9tYkpQg0pFNEpJ6eCXDzsudZPKlQTWnwhD/J/aM/xri4mABGVmzFSUAG1rOzGDMVxfJJUCnOZjs5olxU0uqrtrFJOkHISGOUBSmFXfKlLXoHPoekWTWRKXkxvj1Q8CUohKX1DjZIJJYD0SfWPSP8JsN/CmzT99YSDuEBy3qr5RiBg5aUBU1a+cDL5dWZGoIrrUHaJ+CeIlykgSlspIUxVnyZ1OTmAV2H6s0UjURSlcaPWfEU2Z/7dMsrBmYhAVl/7Ycrc/dFnMYXx3OBxZl5SyOlHmBKvzEcxXi7KWXMmLISCSAQkkgPl5mYl7ExTTuLjzPNFDmcElyrlZI2/vFJtLyQhbfACrDoNctern5O0OlZRZ76Mw61aDJK0rmhJLZlADT4rdbtEsvh0vK5UK7ZlV1GtYg8h0LGCug0f5COeWmrH0NPpFpJ4fLYFszk1BLD2F4mmYeX8Ibozn6ltrbiMvIbWJlMMAq5AA9vlEieHJer2obfXSDpXDyFAJBOayUuWIawFf2dotf/AE3kTnnzESUbqIzHpl/J36QRlKfAOMYclAnCAG/Y6xYYLh00pzqaXLF5qzlR6PVR6B4mVxOVLl58LKExblpk49w4QwA+X5RIcGqelEzEKzKDKKlWTqwFki1h84TcVu3Y93wqOSJQYmVLJWSeeYWYPcIsDs+Y9oJlcOUS5/5KJJUfUu3W/aIDNK1JCKhL6Aeo26Q+TgluS+gT8ID/AO46RCUnLYoqRZCWSzMVCn7PrDcVOKWzqFKskim1g96PSG4bA1dR5QXowTezXgqdw6V8KfjIqfa4YAudA2kGkzqKgcUD8oJcXLgepPypB2AAUWUk1euYA0NGyXd46nBoQRRDNQO1Nt2fSJ5qkywrKjORXKjlftSpZqQ6FY6TgkgAAqA0D/qHhQ/CT5S0BTM9wQkEHUN3jkFMLPOJvisS1qRmWMrhwXHtFtwLjnmOoKzH7zgDSPP8ep5qzutX1MafwWj+HM2c/QRPqcMYYdSu9imDLKeTS+A7jGPxC5iBKVNEsqAypSKBJAWVKSSQC9HZ8piwx8grSAklwpJJZRsoHbZ4iwCBKRl2Jh83iKQLxxvW3FxXH8/c6vjTUnyQ4vGB5oDG1jq4oXHUwOlMtf8AEmLUFSsqkIFfMUClTdKoGouYqcQslcwoSK1YKZ9yr1BiLE49wkOUsO+lfSPUg8kpKUjz5qEYtInUFTvMnTDVINbOr/8Alx8oBwcpc1SUElRWrU2H9nMFI47KEsJyhdGbM/MdSBS9YK8OpAecrKKH/UBZzGZzcVKVfYcYJtRT+5dYHCZJWYBlBJADkhg7Bj+TaxX8Q4p/EI+6EpL5SavoU11T84FxHHVqLB0J05SP/IP+UVOJx81nQjlJYLUXBvUJ2pq8c+LpZatU2VnmSVRRf4fi6UJVMSoEhnHML5mblvcsSKA7RUTEpmIXPnL58zhBrn1cnQOzDXpFVOxCkoCVqKiVOWaoO2xaghp4apQACuUkgHVmJf6R2Qx6FpT/APDmlPU7o0eGmpkITzpXMVzLLktmBAFjao6l4lwv8UywZyUA5iSA6+QAgAOHJcUBfpZ8r/ly5CuXMoEXS6a9g8HjzAhJzFICweYkKQS6TWhZiHjUYaXfkUp3sRKnrXlll84JYCnMVF6abf7YtJfDx9mOVSSu6hQkfEPielwWiywHhiYazVhaQxSwLpLXzUJSzBuvSC/4MtwVoQdDlKyW/EBr7xpSp0DhauzO4bBkAZQolq5lqSn0y6V1McmcEnmWoBGVWZxsaNQk0DPGhxeIzZGJNQAUS1c2bLptXQmLXh80TL5UDdWYuxblKUks2picstGo4rKfhHB0eWkTCrM1UgvzCjtUAkN+6Aw8PAmpyh0FBU2WxRQvp94RpZuACkFUky1hAJWAWUzGzgPXaM5IxbTCpIcsQDlUoczOCRcuAC1XjnnkbZdR0oiXPRLOYpScrAcrKckBIiTBzcPNmKzAomrQqYygspU16hmL9DAniTDGdLzSRzAgKDkqFQRRrdSxFBVw9DhZk3CzB5oSl0KSkk5lczPT2vtFIQk1qQPJH6Wa/hODXNImyQ4I5tnFgouzgEdYtP8AK8LhwZk+awcnK5DHUB+bagAsIzWN4uuRJSqTMUgqFVcqkqIUNMoahURe+0UUhUzETAtZKhcqVUqtodP7RWoY95bv+CblOe0XsbfiHi+aEFODkCWn8a2BPUJ//R9Ix+Ek4nGzT5ilkj4ip3A2AskfsCNbwnhilpzKonTrf2t1jR4GUQOUSwjQ9ez1PWJd6c1wPtwi/wBSr4XwKXLF1rIvqLWLQcpCTRQLbAdtH7RKqVm1Ox0bow0jk8plgXAJCQwJUCra7gVjGkeokl4dKQyZeXazmBpqiCwADfeNb7B/rvBExBuATUB9akD6HSO4nh/KQHG5vbtY/rGuDPIyRJH3u5VQ12gLGkBSXUebR7tVyO0PHCsxzS5hZkvmAYKBqQB6R3HYaXKaatOYjoSXItyihgAeZaLlGYaEnKM2jPT86COoxKAnn5lGwANegYsPeG4HHJUSQAdGa3QuKBm13gnET8kpSkjnA1tXZhCYFxh+CpKEllB0gkMaEhyKwozmHxs8pBTJnMbMuW19MweOw9S9Cr9Ty7DYjCTlEKQEEgnMmaDV/wAKwCCbxbgysNJZKyQokgFsx7Ma+kecONvn/SHYaYUqBFG9YpLp9X9Tr0Zjnrxv7NjJxoWtzMTaxC0HU3gdeNnLcykpCBQFXMetTp6awNgcSVjLmQrMWayraf2iX7WtP8OYkM17ZX6ChJ/OK1XBi/YNikTlHLOXYtlszV+EUhuJnkMAWKWIpfRukS47HhaiEgsSTWlwPoYiTgpi2yIKu1vUw1bW5l0nsR4eSnO4sebt0iHG4dSCWKjLCgSM1Goa13i5kcFm0JAQwI3dzq19NdItZXhxxzqDG7JAfvAn7G16M5JxYLJGZLmnPnTWwIP1aDZ+NUqVkKFFbpokcrJfbd/lF5L8MYdJogKY3JN+1oORiEJty9T+cZaTNJsyWG8Lz1t/DIA1VT6xoOG+EcgGdbs7No9aRFxHi04KKQWAsU1d7X/KARiZ2UnOslz94s46iG2JIteIyZKEtKUDMChrXq5iWVjjKSEJT5mYZgopYczUo+axr1is4LNWpZFFDKCodQCMwVckktljUo4XlkSSlKRLCEZ2UVBKilzmrylz22akQk0siVlE/i9ikn4zEKDIZKCGKctA46m3pFrK4RKQhImF3DBTWarFrigANDp2qsTJVlmCXMSUkkpJ1q7VFItJWIUpNeUgs9DdJqA3X3ETyyk9l/BWFRVsQloC5QAYJUkpqUlTEfFv9Y7xCZkRnQCQn40mq0uWf+ZDlnuCQCKgmoxGGlrASUlkkuo/Gt2+JV2iw4cyCASCgggIPM4NCkPUApKgRUVBpeB9PNLW/wBjKzJSpBHC+KJKgSWFQex/Q5SejnSB8RN+zTFSVTCkywClRAYoLMwAYX+ShoIopajIxS5L0Qpgd9vkxh3iVIUAoggiSlIW5ZwrMQ1qV6xTFDQ9SNZMmuNUaHhPGUThNJUJYlhgoglS1qBsBdgAr0EYAlU6ZmUSplVrUt000i9w0qacLLMgsUrUVLICGKgwDpOYuMzvem0XPhX/AA6Z5+MSFEl0yweVjqoA9bdPSNa95Sb5I6KSSAOG+GMXiZCQrKlIUeYmwbYVVX841/AvD6sOMvLMehWQwbZKACwBu5Dv0i5wy1BLMhKRYJtlBbUUb2ET+StQISNqvlHyFrfpGHLVyb44BVSwkUZ63pX0t37RDNxBALMopIepaulbHXWJuMSRKlKWtRIDcopmJLAfN4r8BiZSlGpWxBYlmtVh2g+wgh/LBUpOvMKKc0ICXOrCpO8SI4iFqSMigS4JykADcDo1/eB+LlCyhKrVoCejWPzO/WJ8FkTlANVdzYPfWjVEIYR9vWkhCZZLXU7Bg7GtT8q7wRiCZgUHAfXW9Q4pv1hZN9X7NoOkclqS+Q7D10cgaf0jLGh0lQTcgNQnUkadNYfPUMwIICTcnYau9g4f3eJ5KgRcG9TVt2I00rDkyElLIa1Ltb5d4VgNwuAADMnKokpUkM7+tC0VvE+FTEsJYFSxJNALuz7PaLBMuYlQIFCkgijAioNtTE0viKVKUgVKRzbClsxo8LkODKr8NLeiqdFFI9tI5F+nzCP+m/ZdP/qfrHYzub2PGU8Ew/4ST3PXRPaGzPD6F/DLIPT9KxbJDWSG3P8AeJ5eJy0Km6bx32zmpGcR4Kmgv5iU93J+Qi6w/A0sAtZmEbBn9yTBkvES3Ygvup27fSkEzSygQzNa3vvA2xJJAGL4fKlpBCBmJFgH2+IxNhFpUpQDjUOz+whuNSZqLsGBe4BdhbWpiPDBCknygnzRyqUCSpx/KSwNiQ0QnNxklvuVjFOLYS+VfI62vTtb3hTJpqlm1e4cn5tWkPRhSlOiVZUvqCq1A71aApEyb5quYFJpltlNAXf1LxckTmaAU5yRag277dekETsOmtSoM4oX9TS9NIrsdPBmglJCUlioihHT6xcYaaSaJBtzVAqB76+8ZtDplLiFsoHIyTQJpQJJcks1LxaSuDlkKNUq6CxbcgNWhh2N5RmLOlTKYPl1BiVHF3SUKUSkDlBDkVein+GpudI5p6m/ityypLcCnYxElRQhBVNQrmCAAAafEo/eFmDmzwRhuMEKByrlqSnLmopBDNzC+VrgpIpWK2atRYIAABJcBiSS5cjVyfeOy8Vl+Kg9opDo0958kZZq4LrF4FJAmoYJLBSEkEJU1MpvkUASNmIe0DryoS6iANf3rBXAsYJ0qclADJTlcD73xJYAVII/8o894ziZwWUzgpCh91QKSH6GLYJqNwfK/kxkTlT8F3xHxKgcssP1/QQvDuIQmYrEz0laEcqATQzFuHI1ABOwqK0aMjnBfvbUxOOJ4iZL+zpUvISD5aSou1QyX0IBs9IMlzVBFKJdcenibi1qTk+FgZbnOso11UoE5Xb7vuyXgcSuWmSEtkGYaEvQg5izjakHeHf8OZ6lS5s1WVCgSQC00EOwYihLAufrHouAwaEKVLTKJcBSlGodmubqpYRHaNJbl07Xoo/AfDJkmXM86WxJDBQqClw/MGG4vGzOPcMUtSgsGERyUgULvp7baesDTMYalJzVIFifQC/rGXu7BE/lOGRy7Eh73veCArykMSSwuXJgKWohqFy2n6Vh3kPVZJB+5YEjTLfc9WhMaKfxXJXihLTLbKkupVakhmT+JhmL0HWO8K8PSpKUgJJUzKNXUC/4TatYv5yUAMA6h7gA3L+sRpKlCoynQU/DVwD9Hg1OqQURSMKlJypSlk2pmYatrUavEqQwcVZ/Sp0AbetIatFQHSNQX5lEUVT1gtKHZjzLBLGlKXFDAM4EEMf6aiOpkPY/FSmkWaZIyt+EAa6fP5wH5ZTcaliHLDtBQiAYcAFKauGOrUoSmlDWAkTQlCQrKFlWUVcKP8o/LpFlkVlIcpUBRRFNnqer37xVYbByhOJC0rmAKIBVmNTVguo17PBSAsRIMxwfh6Fnr7+ve0KTgE1B6AglyzDU1Ot7wFw/EHzilQIDG1Mvb0egi0nYI5SlyQDmHMc1Kt72hagolE0JoCkAUAtTs8KBF8QlvXOD/phQ9SFR5phkJKmck6Pb2h+JUAgMH0Ab9/swJgZgCwNvXTU/u8GLxDr6Cu8dRMplYwKVlYk9qD3/AGYmwqVEEk0DEgWp6bGLGfOQVMQwZhYOaBwesLAykqzWcljrzetmAEAhS8OMrEgFZByjYdGjnCOHj7PPmy5ZEwT1JzA8xCSlhlIaqTU9ImRhCeZJsSmmnYnQ1r0PeLTBYhaEzDKLELCimhScyB8QIINU/OODP1NOolow9lJhppSCwd6+9TeJftASXAdRc7sw6/ukWuIwSMSAqWgS8QA6pQfJNFjkBDhdHa3zIpcNjfLdJS5sXoQQ4bo1RvHVCfcXxJtaeRv2HzRzrObKQGsAas24rAOCXPlTVJDFFlOXszZToW/rBk2bmUVMA/3U0FN94a/9ovDp2pW3/YxLPtSJl4gkNQbgfqaxGEjX+kBYviqJernYRQ4zjal2oNhF/jHghvLkv8XxdCKCp+UUmI4guYWFSSwHUlqRWqm1AuSaDrE+ExSpKwtKilYNCKNXfeIznexSMTeyeOnCy5OCSnywpImLmpSV51KuQCRnLgh7BgGpGK8QrE7ETpktS1y8xZUwjPlsH9iGGggniMydi1Bc9aiEpABPMWFQKMzlzFvwrhK54SnIPLBoTRJbvqDo28cUIqD1efJ0PcD4V/hzipqUqypSlSXBKqsRRwATG14N4JEllLZUxrpAypZrOH9aXPWL/huZJyAFZCbD4djQkM7dILRhVrKgSEpGxBr2D60hymNIjw8rKA6nKbtRujWJhT8QVS2QkOQxJOUhxsKvU0g6VhEtsr5X1YtDV4VKVPUhvT9XjGo1RT8O4EUoyBRLO6zS+xs/vB+C8NokgiWBW9a+pvFhMVRhy9R6Xp87xyZKcuaVf2gtsAfDugVOal0pZ/m35xXY1K1LlraxcvZLOKjcjW0HgOtionM7EBhRjcEtcbWgYSwZhKw4Pw5alhT4hQHWvWGkKyQ8Q80rCHFw5QSBsXs5ce0Sy01Ae2lH1f6Q1koKmKurkMC2o1q2+toGHKoqTdTVqbaX6xpRByCF4YJOYHmCW3d2Z1Q3AzRmJJCimgYAnLsCbB+8RKk3GYupy6izPT2jpkkKLD4zolwCKO/ajRqjFlhL4snIFEqH8rWLtXTo5gA8ZCgUkHmsLkOKuBTUUif/AC45Q7E9asSNnHakdkYYZmCUuoF7gEWJYPV9+1IaiFj3UoAKmJFQAdS+4e+lIruLcALBclaUuOYfe65VO41o3qItThGTQcrUahIa1yaekPRhyqW7GWoNchVAX9zWkOkK2CcNwIlyUhZzkkOST8Rpy15TpStIPxJKZZUhIzPzVsGNRuQWps8U/E8aUkZZeVThlKbZi4Hc0vE+JlLmpSapKgAcouH2UdO8K7HVCXjZX3lSyrUhyHatXhQbK4PlASDQDVn+UKFS9BbPLcPhjYEhzsKnVwdKxKwcNVZP6gfKD8DLonMkmtbBmcd9U2hmKw4zhXw0I7V29WijklYJFRi2CkkgHMaaUodfX2grDzMi1JKXc5wHuDdzu717RFxPw0mec1QWAbRgNz8NniHBz0y0i6lAEXpff3trElN5ItRW5uUdG7CZsxa560odGGRQvRUxmNwaAWP7YefjJaVqyDQZfLOViN1D6dTFfjMStYyAnKNBQeu57wIJGWL4unUVTRzyy+jQ8N4upUxIUHLgIWn4kqJ11IfUf2s/EGGC0JxKU5cxyTBQALApQAMCkfsvGNViwmpLERtOFYz7Vg1hSgVTJbs/NmSsoSo7Vbm6V1iWWK6eayQ44aNRbyRcXyZnE49KBUxQ47j5VRNBDuNeGsXIR5s+XlSSA+dCql2BCVE6GKmTgVKGYhk7/pvHX3VJWnsRUHY1U0k7mCpeFIYqoNv1aHyZYTa8S19IjKd8FlAEm17aD9IZKJUoFNSC5B13gsYV1BOUDcmgFrn9I9G8PeD8JLQDMTMVNLKq4CXBtysKEE6xhy0oaVgPAPDypjFeVKWBPMCS9QMqTqH2jYp4cg2egyhqMA1qUsPaCOF8Gl4dCkJAOYu5VmOwdwKC1qvFigI+EHT6UjnstyQ8NwwSOVblQHdrvcv7+zwYkMaAd2b294jyszfsbfSHKX3+v5xN22aWyGpUa7g17RIEkhizf229YrF8NdZmrWovo5CGBOgvBiJgLMaaNZgLvtFFEy2Pn45KRcVo5Bb0/QQEpPmFJJUXqEk5WYap9odPlqUM2U5XZJBck9PUlm2jo4Wt3CSBo4NO71rUfpFUqMWP8wBTMcydRazBy9S3q0NTKKnIYPmsG+I7PU0v0iZGEepop2L6dn/d4knpQkZlTEZSWu1dgRbX5Q6AhGGa+p21bt0MPl4PQCul2/dY5iJtTlUHFwwUQWcd4JExRZ1IbR0k1qKV/bwWKgaVKBSSFA3DMwzP95xQQThxmSUgKaoOoSUnU3L9RDJUkhRzF2JKfui1t263pHZOKCVFFbOGDvRql94AIQmYWKlAULpKXBJLAZg5boHPaAE8bQhSk/GEHUFTrYOQVVSxp7xZYnFZZa5yuUollV3SAkZvqI8u4RxAiSpTjOSo1F3It1vGkhNno/CvEspVMpQTRv3rBMni+eZksUkU0qPnf6xj8DNQt8yQSQxvQ9Gi1wE0lmSCkJ5lEP2dq0b5XgnHbYIv2GcfkGbNEsKAIDmlGp1/mixRIXyJlzXyBlgs5eoIGjHTbtFLMlkKBGZsxDDmASBmBdXpZwHvDp+PlJnmaoqohhkGXQlhUZgXuPlE0qNNmj5twOlKQozyPFCSH8ol9SQ/yEKNUKzNyJrFi3NuWtfsxEA4/iyXOQlRc9Egd77W2iknT1LLqL1drJrW0NjqXTp/UReavpCZ+OUuhNPwiifbX1gcpe8JSwIAxfFQmgvF0oxVIk25O2GLmAdIrcVxQWT7xVYriClaxBJBUoAVJ9PcmMSn6GkXnhrhYxuJCFzPLlp5lq+9leyQB8RNNhfofROMeKJEopwmHyNLZAQlQSlDfiWaA+5cl2vFZ4P8IeVJzTZklBm/GrzUFSUvox26tV4x0rh8tMxZSTlKiUg1ZL0fejUjyptZ5u3suDrjFwSNd4lky1YaUqbORNm+YTkQsKlS0gK0BLlyKly5jMT8aghhXoGemzxBipj/ABfCiwYBNTVgOwvAwKTUTQkiozAEgsLRbHj0qhSluQkMWZ/T+t+kES8Kr4lKSkaJfmV2py26x3CYIpU6vU97XPzjaeEPBhUsYieB5aSMqK8ynBBOyRdjeml7uobsmrlsT+CfCjf+5mghAcykqudlqFrW99o3S1kKCklIzMVMkuWvV2/tAuMxYQ5a9bm9BQ6aX3iTDIK6hm6hmVr7bVqTakccpObOiMVFDJqj5xcOwfNoKaUvrrBiJAAcfeuQHewqR2HtBiMElSBZzrqYSZBDD7oZtO9tI1oFqIEUdIBpqfm28NlBQUSah6BhTr0avvE+UE2r9f2frD04Vqs1z6GNKImyLE4jVIL7Cr9Bp+zAJUEkOMymNrU+guaQepJJoG0drh9PcwxWH31IDt+gjdGbIsPyoChzlnDvc0DD1+cGEEHMVVYA15afywNPkkmpZGwcE/6jtTSIDjEHlSTRqGtCWYH0au8AgTH4r4srO1waEh7a6AO7RSqwqylK1MVS1AkbaWrX4YvJ2FQfgKQX2pqSPkfaGYlRCHTlUog1cAVY1H6wjVA4kZyVpWU8rFSXq7/Rhb+x+FwpzpWsqVlelcocHo7tvAuAmLSjnUkMMy3BSAkPVJFQ12iNXHQEkqUlq5Sl+Z6jQGn61MAF+yVMcw3qLfO/5GAMdx6RJmVHOaGgfQB9WjMJ4wfLmLCylzq6jShtrq7aCKKfwxS5nnFZUdSNO7msNIT2NX4k8SpVh5yXqpJQKOOZLFnNBU6aR55hJmUAZiGPpZi/sPeJ50zOWKiAD2Fblt4GRlAINNe4/rtG0qMs0+HmEB6jfo532i58P49Qm0oCKmjmu2+vpFHwrEiZLBuLObON32DRoPDaAa3ALcrNc/R2h2I0PkhyU6jc/Ib6egpFVj0IEpSSnNlqCQCQBsa6X9YNlqKCQC9TU6GpqzAaxXcQ4iggkLBWlQagIKgSm70Ha3vGaNE2FxMkoByu+pSa9aKhRnp2PmZjX2lkh9dYUOjJkytoFxWPCYUKO5ujmRUYriZVFbNmPChRFs2RhTltzFxwnhv8SpIKQ/brSFCjnyya2RXGkywmL8vlAS4fmygqY/zQHPxBDqFT7RyFE4clJbI7w/DqJDqygE5QPiJ1D6CrOTHpHB/Bckc83NzB/KSRlyKo61MSpVzfVoUKNZXXAsavkmOGwmFxCZcuS+egz8wBvyigG0WqeIvQUSVMxq3c3NLiFChPg0ti+lYLQJST+IgGu7bxNJwywACX3O5eFCgilQpPcNlyE3b67w8yQdI5ChmReU0MUmFCgAjWoD3A/IflDJ00JZyzn5m2naFChGkAYnGFiEhza7BiKFu/aK8rOYAfCDV6nox/poIUKEAMualSlDKbkGrCguwNb+kPxeHdAFksl9CRTbsYUKAYLj8SW8oBOU0dTs6W0r06d4quIYWblKmRlSSravT96woUaEd4Pw7PyrJDMQ1aF4Kn4IIJCbAU35mI6QoUJ8jMPxNTLqGLml+8DpWKbF7dR+v1hQooTLnhEk1ax0c1c5fnFhwzjIkTSkEZlTFMGU16OQ9y3TpChQhheO4xzqmBUxMxiMgIKSSCHJOxYj2izwK0zEAzcwZOYs1O7O5d2bS8KFCaCyRfFpCSU+UadoUKFCA/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3" name="Двойные круглые скобки 12"/>
          <p:cNvSpPr/>
          <p:nvPr/>
        </p:nvSpPr>
        <p:spPr>
          <a:xfrm>
            <a:off x="528439" y="1209129"/>
            <a:ext cx="3236545" cy="725804"/>
          </a:xfrm>
          <a:prstGeom prst="bracketPair">
            <a:avLst/>
          </a:prstGeom>
          <a:solidFill>
            <a:schemeClr val="tx2">
              <a:lumMod val="20000"/>
              <a:lumOff val="80000"/>
              <a:alpha val="70000"/>
            </a:schemeClr>
          </a:solidFill>
          <a:ln>
            <a:noFill/>
          </a:ln>
          <a:effectLst>
            <a:outerShdw blurRad="190500" dir="2700000" algn="ctr">
              <a:schemeClr val="accent1">
                <a:lumMod val="20000"/>
                <a:lumOff val="80000"/>
                <a:alpha val="90000"/>
              </a:scheme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ru-RU" sz="2400" b="1" dirty="0">
                <a:solidFill>
                  <a:schemeClr val="tx1"/>
                </a:solidFill>
                <a:latin typeface="Arial Black" pitchFamily="34" charset="0"/>
                <a:cs typeface="Arial" charset="0"/>
              </a:rPr>
              <a:t>Доходы</a:t>
            </a:r>
          </a:p>
          <a:p>
            <a:pPr algn="ctr">
              <a:defRPr/>
            </a:pPr>
            <a:r>
              <a:rPr lang="ru-RU" sz="2400" b="1" dirty="0" smtClean="0">
                <a:solidFill>
                  <a:schemeClr val="tx1"/>
                </a:solidFill>
                <a:latin typeface="Arial Black" pitchFamily="34" charset="0"/>
                <a:cs typeface="Arial" charset="0"/>
              </a:rPr>
              <a:t>тыс. </a:t>
            </a:r>
            <a:r>
              <a:rPr lang="ru-RU" sz="2400" b="1" dirty="0">
                <a:solidFill>
                  <a:schemeClr val="tx1"/>
                </a:solidFill>
                <a:latin typeface="Arial Black" pitchFamily="34" charset="0"/>
                <a:cs typeface="Arial" charset="0"/>
              </a:rPr>
              <a:t>рублей</a:t>
            </a:r>
          </a:p>
        </p:txBody>
      </p:sp>
      <p:sp>
        <p:nvSpPr>
          <p:cNvPr id="14" name="Двойные круглые скобки 13"/>
          <p:cNvSpPr/>
          <p:nvPr/>
        </p:nvSpPr>
        <p:spPr>
          <a:xfrm>
            <a:off x="5644182" y="1209129"/>
            <a:ext cx="3096344" cy="725804"/>
          </a:xfrm>
          <a:prstGeom prst="bracketPair">
            <a:avLst/>
          </a:prstGeom>
          <a:solidFill>
            <a:schemeClr val="tx2">
              <a:lumMod val="20000"/>
              <a:lumOff val="80000"/>
              <a:alpha val="70000"/>
            </a:schemeClr>
          </a:solidFill>
          <a:ln>
            <a:noFill/>
          </a:ln>
          <a:effectLst>
            <a:outerShdw blurRad="190500" dir="2700000" algn="ctr">
              <a:schemeClr val="accent1">
                <a:lumMod val="20000"/>
                <a:lumOff val="80000"/>
                <a:alpha val="90000"/>
              </a:scheme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ru-RU" sz="2400" b="1" dirty="0">
                <a:solidFill>
                  <a:schemeClr val="tx1"/>
                </a:solidFill>
                <a:latin typeface="Arial Black" pitchFamily="34" charset="0"/>
                <a:cs typeface="Arial" charset="0"/>
              </a:rPr>
              <a:t>Расходы</a:t>
            </a:r>
          </a:p>
          <a:p>
            <a:pPr algn="ctr">
              <a:defRPr/>
            </a:pPr>
            <a:r>
              <a:rPr lang="ru-RU" sz="2400" b="1" dirty="0" smtClean="0">
                <a:solidFill>
                  <a:schemeClr val="tx1"/>
                </a:solidFill>
                <a:latin typeface="Arial Black" pitchFamily="34" charset="0"/>
                <a:cs typeface="Arial" charset="0"/>
              </a:rPr>
              <a:t>тыс. </a:t>
            </a:r>
            <a:r>
              <a:rPr lang="ru-RU" sz="2400" b="1" dirty="0">
                <a:solidFill>
                  <a:schemeClr val="tx1"/>
                </a:solidFill>
                <a:latin typeface="Arial Black" pitchFamily="34" charset="0"/>
                <a:cs typeface="Arial" charset="0"/>
              </a:rPr>
              <a:t>рублей</a:t>
            </a:r>
          </a:p>
        </p:txBody>
      </p:sp>
      <p:graphicFrame>
        <p:nvGraphicFramePr>
          <p:cNvPr id="15" name="Диаграмма 1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79995032"/>
              </p:ext>
            </p:extLst>
          </p:nvPr>
        </p:nvGraphicFramePr>
        <p:xfrm>
          <a:off x="3924300" y="3213100"/>
          <a:ext cx="4562475" cy="26797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6" name="Диаграмма 6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2499689"/>
              </p:ext>
            </p:extLst>
          </p:nvPr>
        </p:nvGraphicFramePr>
        <p:xfrm>
          <a:off x="0" y="3356992"/>
          <a:ext cx="4572000" cy="24971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5" grpId="0">
        <p:bldAsOne/>
      </p:bldGraphic>
      <p:bldGraphic spid="16" grpId="0">
        <p:bldAsOne/>
      </p:bldGraphic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6892" y="-144463"/>
            <a:ext cx="9180512" cy="6885384"/>
          </a:xfrm>
          <a:prstGeom prst="rect">
            <a:avLst/>
          </a:prstGeom>
        </p:spPr>
      </p:pic>
      <p:cxnSp>
        <p:nvCxnSpPr>
          <p:cNvPr id="3" name="Прямая соединительная линия 2"/>
          <p:cNvCxnSpPr/>
          <p:nvPr/>
        </p:nvCxnSpPr>
        <p:spPr>
          <a:xfrm>
            <a:off x="107950" y="461963"/>
            <a:ext cx="7847013" cy="0"/>
          </a:xfrm>
          <a:prstGeom prst="line">
            <a:avLst/>
          </a:prstGeom>
          <a:ln w="38100">
            <a:solidFill>
              <a:schemeClr val="bg1"/>
            </a:solidFill>
          </a:ln>
          <a:effectLst>
            <a:outerShdw blurRad="50800" dist="38100" dir="2700000" algn="tl" rotWithShape="0">
              <a:schemeClr val="tx1">
                <a:alpha val="40000"/>
              </a:scheme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0" y="0"/>
            <a:ext cx="6230938" cy="457200"/>
          </a:xfrm>
          <a:prstGeom prst="rect">
            <a:avLst/>
          </a:prstGeom>
          <a:noFill/>
          <a:effectLst>
            <a:outerShdw blurRad="152400" dist="723900" dir="5400000" sx="90000" sy="-19000" rotWithShape="0">
              <a:prstClr val="black">
                <a:alpha val="15000"/>
              </a:prstClr>
            </a:out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ru-RU" sz="2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  <a:cs typeface="Arial" charset="0"/>
              </a:rPr>
              <a:t>ИТОГИ </a:t>
            </a:r>
            <a:r>
              <a:rPr lang="ru-RU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  <a:cs typeface="Arial" charset="0"/>
              </a:rPr>
              <a:t>201</a:t>
            </a:r>
            <a:r>
              <a:rPr lang="ru-RU" sz="2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  <a:cs typeface="Arial" charset="0"/>
              </a:rPr>
              <a:t>7</a:t>
            </a:r>
            <a:r>
              <a:rPr lang="ru-RU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  <a:cs typeface="Arial" charset="0"/>
              </a:rPr>
              <a:t> </a:t>
            </a:r>
            <a:r>
              <a:rPr lang="ru-RU" sz="2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  <a:cs typeface="Arial" charset="0"/>
              </a:rPr>
              <a:t>ГОДА</a:t>
            </a:r>
          </a:p>
        </p:txBody>
      </p:sp>
      <p:sp>
        <p:nvSpPr>
          <p:cNvPr id="6" name="AutoShape 2" descr="data:image/jpeg;base64,/9j/4AAQSkZJRgABAQAAAQABAAD/2wCEAAkGBhQSERUTExQWFRUVFxoaGBcYGBoWFxgXFxcXGRweGBcXGyYeGhokGhgUHy8gIycpLCwsGB4xNTAqNSgrLCoBCQoKDgwOGg8PGiolHyQsLCwsLCksLCksLCwsLCwsLCwsLCwsLCwsLCwsLCwsKSwpLCwsLCksLCwsLCwsLCwsLP/AABEIALcBEwMBIgACEQEDEQH/xAAbAAABBQEBAAAAAAAAAAAAAAAEAAIDBQYBB//EAEEQAAECBAQEBAMGBAUDBQEAAAECEQADITEEEkFRBSJhcQYTgZEyobEUQlLB0fAjYuHxBxVygpIzU6IWJEOy0uL/xAAZAQADAQEBAAAAAAAAAAAAAAAAAQMCBAX/xAAuEQACAgEDBAEDAwMFAAAAAAAAAQIRAxIhMQQTQVEiMnGxYZGhQoHBI1Lh8PH/2gAMAwEAAhEDEQA/APRpk5U45U0R9RuemwufcpyvjbjaEoGHlql1LrUplEkWCUC9dbBmjQzsRnSrK6MOgErmfemb5ehoH1pZLZsFPwX2nFJkoACpqnWq5SgddgkWtQQuqy6UoLlmunxanqfCBJnhAzsDMxk2cUN8Ayg525RqGdVA2xMVnAsUJOVSQ4di6mLuLkaOPnrrsP8AEvHpQmVg5VES0hSgNA2VA7s59XgTh3+HSVy0FcxSFLkKmZQHbYVNDl+sccsKb7cVxydSytLW/PB6VwfHGdIlzSACtLkCoFSKH0g4RW+H5Al4WShNkoCfakWEemrSPPlzsPAjuWGR0CAQ5aIjRigLxKiW8MKYPuMlTjAdYf8AahFRxbiSJEtSyHIDt+uwjCcZ/wARJoKTLyDKHKcw5yelVM3buYhkyQg6ZWEJzVo9TViYjK+kZPwb43TjgU+WpC0hz95DUHxDWti0ahopBqStGZJxdMSlQ6WsxwgQhGjA/NHQYjhGAdj1zQISMYIjIMJKe0FILZIcRDBiA8LKIbQ3gpCtk/2gR1M0GBmh2WCkO2TEiE8Rggaw4ThCGOEdUnaOKWIZ5rQASy4lB9oFTiBEgxEJpgmRLFY48OUp448aEdQqEsRx47neABrQoe0KCwoxXjPiqUIEoUAGZTbfdHvX2gPwRhRJkTMbNHNNfKDpLS59Hyk9kvFBiZasbikyXbOrPNV+FAqfYUHcRfeN8eJeHTLTy+YMqU2yyUN7FRCB2Dbx50JanLqJcLg7ZLTFYVy+TL8MwqsfjxnrnUZkzYITp0DZUj0j03FN9olaZkLT8j/SM5/hnw0plLxBDGaWT/oQW+an/wCIjR8SU0yQf5292EdXSwcYany9yHUzTlpXCJuCn+CnVn+r/nB4MVXBFMhSfwrI+kWTx1HNZOJg6QzO0RExHOxaUivoBc9hCoNQeidRzSA5+Lz/APToNVmw7fr/AHiuxGIBYzCQFFkyxVSzdgPvH5C9uaCZeHzDnACf+2C4/wB5so9Ld7wtI9VlXxjjHlSFqlpzBXLnKcxmKP4QbpFSVGjDW8eXcY4bmkImKUvPNW8tACQ6A4KiEi6l0T/pVekbbjWNGLxGTNlkywVLV+GUn4j3VYekQeFMJ9sxqsUtLS5LCWjRJAZCf9qWPdt48+Uu7Klxwv8ALO6Ee3G393/hEH+F3FGnGQkDKpBLOXGVvR3IBJ3j04peM9w7ColzEFKEJVnxCSQkAnnUakBzYRdTcSEh1Fvz7DUx14sfbjRy5Mmt2TpliK3iXiGRhyUzF8wBOUAk07UBOxaHTcST8ToBskVmK9renuIwX+IGJQlaAEBMwJYhL8qDUBagCCo1LBmGpcM8rlGNoWNKUqZt+CeK8Pii0tYz6oJAU24AJcdQ8XKk9Y8K8NJ8vFyJ05OYlQUgGvKVlAIzXIUD7CPapuMY5QMyth9Sfujv6PGMU3Nbm8kVF7BMOKI858SeOMTJUQChLKplGYLDsmv3gTSja7RrPC/F5k/DImTQErLuAdj2Ddu1YcMqlLSgljcY6mW5TDTKEczx0Li25HYcmVCaOBccKoBjhKhFEMJjuaAQ7y4b5P7eOGZHPMMG4Wh3lCOpDRG8OeGBIY4TEecx0LMKh2dJhAQ0qhZ4BHYUc8yFAM87/wAP5SFCYtSgVrIz9EucqK7kOemQamKbxFilYzG5EfeUJaP9INVdnzK7RmOH4omgJoL9f7xIjE5Vkg1YgF7PT6OI8qclUcK8cnZCT+WZ/wBj3DCoRKSiSlgEoZI1ypYP8x7wLxuaAlCnHLMSfr+keQq4utSgrOQRR4JxXF1FBeo6bVbtePQWaPFHn22z1bhs4CZOS4+N7jUqg/7Un8SfcR48eOgKWU65TXblf84LwniAzHFEgejjvp2FT0jfdiG56bO4sh8qVJJ7hgfep6D1aB04tOYgLSpf3lFQyp7kXP8AKP6xglTlt+BNrMpQ2H4R2rBcpZAZLACwFB9YXegG5upE6UklXmJUs0KioO2w0Ceg+tYq/FfiBMuSUpU5UKsXZO1NTb3jKYvGrQmhqSwrTvewqYzvEsWqYQgF8tS+vc/vWObqM6a0w8/g6cEN9UuF+S9xswy8OmSlQVNnqC5rEEO7Ilv+FP1BNiI3fApMrDSEShMQSkOpWYcyzVRvv8gI8v4fOBmVD5RQEips99ng5c4PlKUv+AEf+X9faM9PKP1ft9h9RJ/T+/3NuOLozjKtFMQt1FQygKQTvW46QdJx8tRdMxJJ/wDkUR/4J260HePMmAUc2Wk1PKPhDpGmvc7QNO4sTOSRYegLjvWOl5kjm3PV8VxSTIlqmBSVKa+YFSjo527MBoI83QPtuLHmzMst8y1k5WQ4dtlKoANH6GBeJ8SzEJdg1e39fp3gfC4woHKkkmrqBp2Gute945JTWWe/COxf6WO/LPQuJ4zDqUG8sBEuWJdElYyzT/0/wABq9rRbzeIykIJKksHPlgvmP8xNVE+3e8eTjETlqICcrgOVdDqT9PaLLi2IypypJUqxUBU7sOtveK5epjCO3JPDhlk3f0+yy4PhUYzFTJ85QyJdgT8SykgNslIZv9vWNT4WTJw0oyxNCnKVuoh+aWh7dQY80TxdUtISmWph/Kan2iHCccmJqUE0AsQwDtpBh0wVvd+zGXK5t1we0/5tK/7iP+Qh3+aSv+4j/kI8c/z5bVttlf6w2dx9egZ7Ut6RbvL0S3PZk8Rlm0xH/IfrEn2pP4k+4jw1XiRYNra5RUv2i64TxUz0klgQbd9qQ+6vKDc9ZViEi5A9RDftSfxJ9x+sebLUU1KmHWl6bdoIEyYAOY+8HegG56D9pT+JPuIX2hO49xHm06epy62PdX0eIvtLEHzTW1VfrD70PYbnqHmjce8dEyPLjizqtR6ur9Y7nUW5zcU5gdaw+5BhueoZoWaPMhjV/jV/yU/zMdHEFj7yz2Wr8zB3Ij3PS3hZo80/zNW821gtRP8A9oeeKLDVnMTfMph35oO5EW56PmhR59/nCh/8sz3VCg7kR0zzrh0vJLKtVW0pp+ZhgUC5bQV79PSDZuHUvlQHCRXt+rRCnw6ugqGL5thsa1948jC025y8nb1GyWNeABOJqxcEW0iX7YwIudu1Y4eAT3KgAUgs7ggAvU3po/WJk+H5pcDLUb/un76x17HHpIkrq96Wg7CnIQaE3A2EdwXAlqShSEqU7sSCA4VZiN94nT4anqUXBSUMelettDClbG0E8W4gShJzUetMwf6g3itl8UVbMrZ+h3iywvBigETCkg6HfQCkSTcGlJDKGVN0hIrUkh9P0iWpJDjBydIjnY0pluS6iKfXU3sfaK6RNyIK1O5p39P3aDkyM5Uo5kkANymxsba09xW0FYfwsrEoC86UJSpkjMAVNc5bs9KbGJaXJ6ff4O1fBX4XH6sy/wBtUFAua1cdf3eD5WJGZKku59XbeLf/ANEFS8rrLFvgoo3LPpUDq1IfM4N5eWWAoGzlGUsC2un71EdEviuDh0uTM9isYS9blJ+UHYKgzqqR8I3O/wC+u0TcQ4UlKzaiAsvdsxTRmCTrXQG0TKQkhIDhZUwd2Ski9nJLv2AFyYxN7Ui+GH9TAJ83diq57/kIIwc/zVhJXlGVZJJb4UKUkOd1BIbWLyVwLDkEoUkqD0UCM21SWc0L2qYmw+HlIl5/LlEhSsoUSWIJDsaB221EUx4muTGR65WVmDxY8gqqVTEluiQf6fOGSpg8wFbgKSS7EtcJ9MwHpEWKxySovlSGYhCWAYpcIS41LU6xeYdMvEv5TTMtSGUFJQ4YZSAyQe/eOWMHKWtLY9HI/wDSWNel/wA/uVyVk29nhkuSsAM9XFifhV/WLZGDMslpYD/eCmb/AGZW9XiJOIynmU1Zn/3BiqZ5ssMo8gKJa6/Ee70/p+sdALtmSD1VFzhylaUk4iRLcsM6me+ot+kAcXw8rD5P4kmeST/0TmKWY81md79I3pnV0SoGUjKWUsD36HXo0EJWAmiX6lRD+0CL4+5DyiWsVZYjmeJVBmEsdCf/AMwKEr4KKAaZlqN7n6mOoL1Kyx0cgf8AjWKyfxxa/vBuzj994AVOUS7n2IEaUJeRqDNXmQR8b/JohUUDZu8ZhMxeiz+/WJDh5quo6n9Yfb/U1oZoV41JAqkC13+kdABtVmND2O/WKCVwtRUDQHroOraRbf5dOIzEsAGDD4ywbKGcDdRps8GhLyPtsIQWJIBFTs7jY+0JTqOYl+prb6xDK4bMFDVRNyGSG6A9othhVBgVW/CAzDt6RGU64ZaPT/7mVpNaqAI6M0TKk6gp6t/SLQ4JCwAoLCt0mh+XSx3ivXwqUVFJSC7gHMp/kWBeldoXcE+n9MGy9AfQRyJF8HUCwnZRsUpWR/ucPHYNX6mOxIp+HycsvO45i6qsQ5YODcV03iSdOTkUQVEpd0sL335gz7Q7FYEpnHkzhYHOklUuiQSEggED0u9Y6nhCyeZL5kqPW7el2G7FrRzNziq/B2LFCUnL8j+HKeRNJLg5A9CGzE07NtAQxVQgAnmAfTKpVcz1+t2i84RwkowSiqWrMZgJSCAqji9QKF7aCKjC8IWmcFJcIo4UrmNFHQMakVpHZdSin/3c5e1dy8DcPjZyciisUmEANRIKkirM5tFxivEE6UM2dFc7goP3SAHZT6k+kZZeIUnMPLVRRNQfi39Lxc8QxaAmXnDkgM4o61jbuI7GRRdo4tnSorRLGVy6UMogpnht35RUEGpjLYPGpUUpWFeW5KwkjMRVgCxAcsHb6wuL4pSM6A6S6SkC5SElw4N3UfSmsQCVLlSTMzjzlj4UklnBoahjZ7isc+VRdXyWxWraG4/iX8QJli4Zs2Zi5LPqQGD9InlYnKpaQpQKSAguphpvAnhjDylrXnUrOGypToHqS6TegGt4uMR4dQrnE0hSi5SHcEHVwPlCUoObjfy2G1LSn4J8JjihSQcyiUBROdTEnoD6/wC3rCxkqZMYoBJSlwzBmmKuWoyaHpDcFKHnEZqBASNPhJB+VPQxT8X4qqTnQDlSwAAfV1Fw7NUABt/UzLuR+PsMTUJfL0F8UAUlas4CRLqr4nJUGSG1r6CIJBWshYQpSSGSoJLXZ/leKrAyzNySKoAdcygNw4+QA6PGpXxXy0oSAKpDfQAJ9tYkpQg0pFNEpJ6eCXDzsudZPKlQTWnwhD/J/aM/xri4mABGVmzFSUAG1rOzGDMVxfJJUCnOZjs5olxU0uqrtrFJOkHISGOUBSmFXfKlLXoHPoekWTWRKXkxvj1Q8CUohKX1DjZIJJYD0SfWPSP8JsN/CmzT99YSDuEBy3qr5RiBg5aUBU1a+cDL5dWZGoIrrUHaJ+CeIlykgSlspIUxVnyZ1OTmAV2H6s0UjURSlcaPWfEU2Z/7dMsrBmYhAVl/7Ycrc/dFnMYXx3OBxZl5SyOlHmBKvzEcxXi7KWXMmLISCSAQkkgPl5mYl7ExTTuLjzPNFDmcElyrlZI2/vFJtLyQhbfACrDoNctern5O0OlZRZ76Mw61aDJK0rmhJLZlADT4rdbtEsvh0vK5UK7ZlV1GtYg8h0LGCug0f5COeWmrH0NPpFpJ4fLYFszk1BLD2F4mmYeX8Ibozn6ltrbiMvIbWJlMMAq5AA9vlEieHJer2obfXSDpXDyFAJBOayUuWIawFf2dotf/AE3kTnnzESUbqIzHpl/J36QRlKfAOMYclAnCAG/Y6xYYLh00pzqaXLF5qzlR6PVR6B4mVxOVLl58LKExblpk49w4QwA+X5RIcGqelEzEKzKDKKlWTqwFki1h84TcVu3Y93wqOSJQYmVLJWSeeYWYPcIsDs+Y9oJlcOUS5/5KJJUfUu3W/aIDNK1JCKhL6Aeo26Q+TgluS+gT8ID/AO46RCUnLYoqRZCWSzMVCn7PrDcVOKWzqFKskim1g96PSG4bA1dR5QXowTezXgqdw6V8KfjIqfa4YAudA2kGkzqKgcUD8oJcXLgepPypB2AAUWUk1euYA0NGyXd46nBoQRRDNQO1Nt2fSJ5qkywrKjORXKjlftSpZqQ6FY6TgkgAAqA0D/qHhQ/CT5S0BTM9wQkEHUN3jkFMLPOJvisS1qRmWMrhwXHtFtwLjnmOoKzH7zgDSPP8ep5qzutX1MafwWj+HM2c/QRPqcMYYdSu9imDLKeTS+A7jGPxC5iBKVNEsqAypSKBJAWVKSSQC9HZ8piwx8grSAklwpJJZRsoHbZ4iwCBKRl2Jh83iKQLxxvW3FxXH8/c6vjTUnyQ4vGB5oDG1jq4oXHUwOlMtf8AEmLUFSsqkIFfMUClTdKoGouYqcQslcwoSK1YKZ9yr1BiLE49wkOUsO+lfSPUg8kpKUjz5qEYtInUFTvMnTDVINbOr/8Alx8oBwcpc1SUElRWrU2H9nMFI47KEsJyhdGbM/MdSBS9YK8OpAecrKKH/UBZzGZzcVKVfYcYJtRT+5dYHCZJWYBlBJADkhg7Bj+TaxX8Q4p/EI+6EpL5SavoU11T84FxHHVqLB0J05SP/IP+UVOJx81nQjlJYLUXBvUJ2pq8c+LpZatU2VnmSVRRf4fi6UJVMSoEhnHML5mblvcsSKA7RUTEpmIXPnL58zhBrn1cnQOzDXpFVOxCkoCVqKiVOWaoO2xaghp4apQACuUkgHVmJf6R2Qx6FpT/APDmlPU7o0eGmpkITzpXMVzLLktmBAFjao6l4lwv8UywZyUA5iSA6+QAgAOHJcUBfpZ8r/ly5CuXMoEXS6a9g8HjzAhJzFICweYkKQS6TWhZiHjUYaXfkUp3sRKnrXlll84JYCnMVF6abf7YtJfDx9mOVSSu6hQkfEPielwWiywHhiYazVhaQxSwLpLXzUJSzBuvSC/4MtwVoQdDlKyW/EBr7xpSp0DhauzO4bBkAZQolq5lqSn0y6V1McmcEnmWoBGVWZxsaNQk0DPGhxeIzZGJNQAUS1c2bLptXQmLXh80TL5UDdWYuxblKUks2picstGo4rKfhHB0eWkTCrM1UgvzCjtUAkN+6Aw8PAmpyh0FBU2WxRQvp94RpZuACkFUky1hAJWAWUzGzgPXaM5IxbTCpIcsQDlUoczOCRcuAC1XjnnkbZdR0oiXPRLOYpScrAcrKckBIiTBzcPNmKzAomrQqYygspU16hmL9DAniTDGdLzSRzAgKDkqFQRRrdSxFBVw9DhZk3CzB5oSl0KSkk5lczPT2vtFIQk1qQPJH6Wa/hODXNImyQ4I5tnFgouzgEdYtP8AK8LhwZk+awcnK5DHUB+bagAsIzWN4uuRJSqTMUgqFVcqkqIUNMoahURe+0UUhUzETAtZKhcqVUqtodP7RWoY95bv+CblOe0XsbfiHi+aEFODkCWn8a2BPUJ//R9Ix+Ek4nGzT5ilkj4ip3A2AskfsCNbwnhilpzKonTrf2t1jR4GUQOUSwjQ9ez1PWJd6c1wPtwi/wBSr4XwKXLF1rIvqLWLQcpCTRQLbAdtH7RKqVm1Ox0bow0jk8plgXAJCQwJUCra7gVjGkeokl4dKQyZeXazmBpqiCwADfeNb7B/rvBExBuATUB9akD6HSO4nh/KQHG5vbtY/rGuDPIyRJH3u5VQ12gLGkBSXUebR7tVyO0PHCsxzS5hZkvmAYKBqQB6R3HYaXKaatOYjoSXItyihgAeZaLlGYaEnKM2jPT86COoxKAnn5lGwANegYsPeG4HHJUSQAdGa3QuKBm13gnET8kpSkjnA1tXZhCYFxh+CpKEllB0gkMaEhyKwozmHxs8pBTJnMbMuW19MweOw9S9Cr9Ty7DYjCTlEKQEEgnMmaDV/wAKwCCbxbgysNJZKyQokgFsx7Ma+kecONvn/SHYaYUqBFG9YpLp9X9Tr0Zjnrxv7NjJxoWtzMTaxC0HU3gdeNnLcykpCBQFXMetTp6awNgcSVjLmQrMWayraf2iX7WtP8OYkM17ZX6ChJ/OK1XBi/YNikTlHLOXYtlszV+EUhuJnkMAWKWIpfRukS47HhaiEgsSTWlwPoYiTgpi2yIKu1vUw1bW5l0nsR4eSnO4sebt0iHG4dSCWKjLCgSM1Goa13i5kcFm0JAQwI3dzq19NdItZXhxxzqDG7JAfvAn7G16M5JxYLJGZLmnPnTWwIP1aDZ+NUqVkKFFbpokcrJfbd/lF5L8MYdJogKY3JN+1oORiEJty9T+cZaTNJsyWG8Lz1t/DIA1VT6xoOG+EcgGdbs7No9aRFxHi04KKQWAsU1d7X/KARiZ2UnOslz94s46iG2JIteIyZKEtKUDMChrXq5iWVjjKSEJT5mYZgopYczUo+axr1is4LNWpZFFDKCodQCMwVckktljUo4XlkSSlKRLCEZ2UVBKilzmrylz22akQk0siVlE/i9ikn4zEKDIZKCGKctA46m3pFrK4RKQhImF3DBTWarFrigANDp2qsTJVlmCXMSUkkpJ1q7VFItJWIUpNeUgs9DdJqA3X3ETyyk9l/BWFRVsQloC5QAYJUkpqUlTEfFv9Y7xCZkRnQCQn40mq0uWf+ZDlnuCQCKgmoxGGlrASUlkkuo/Gt2+JV2iw4cyCASCgggIPM4NCkPUApKgRUVBpeB9PNLW/wBjKzJSpBHC+KJKgSWFQex/Q5SejnSB8RN+zTFSVTCkywClRAYoLMwAYX+ShoIopajIxS5L0Qpgd9vkxh3iVIUAoggiSlIW5ZwrMQ1qV6xTFDQ9SNZMmuNUaHhPGUThNJUJYlhgoglS1qBsBdgAr0EYAlU6ZmUSplVrUt000i9w0qacLLMgsUrUVLICGKgwDpOYuMzvem0XPhX/AA6Z5+MSFEl0yweVjqoA9bdPSNa95Sb5I6KSSAOG+GMXiZCQrKlIUeYmwbYVVX841/AvD6sOMvLMehWQwbZKACwBu5Dv0i5wy1BLMhKRYJtlBbUUb2ET+StQISNqvlHyFrfpGHLVyb44BVSwkUZ63pX0t37RDNxBALMopIepaulbHXWJuMSRKlKWtRIDcopmJLAfN4r8BiZSlGpWxBYlmtVh2g+wgh/LBUpOvMKKc0ICXOrCpO8SI4iFqSMigS4JykADcDo1/eB+LlCyhKrVoCejWPzO/WJ8FkTlANVdzYPfWjVEIYR9vWkhCZZLXU7Bg7GtT8q7wRiCZgUHAfXW9Q4pv1hZN9X7NoOkclqS+Q7D10cgaf0jLGh0lQTcgNQnUkadNYfPUMwIICTcnYau9g4f3eJ5KgRcG9TVt2I00rDkyElLIa1Ltb5d4VgNwuAADMnKokpUkM7+tC0VvE+FTEsJYFSxJNALuz7PaLBMuYlQIFCkgijAioNtTE0viKVKUgVKRzbClsxo8LkODKr8NLeiqdFFI9tI5F+nzCP+m/ZdP/qfrHYzub2PGU8Ew/4ST3PXRPaGzPD6F/DLIPT9KxbJDWSG3P8AeJ5eJy0Km6bx32zmpGcR4Kmgv5iU93J+Qi6w/A0sAtZmEbBn9yTBkvES3Ygvup27fSkEzSygQzNa3vvA2xJJAGL4fKlpBCBmJFgH2+IxNhFpUpQDjUOz+whuNSZqLsGBe4BdhbWpiPDBCknygnzRyqUCSpx/KSwNiQ0QnNxklvuVjFOLYS+VfI62vTtb3hTJpqlm1e4cn5tWkPRhSlOiVZUvqCq1A71aApEyb5quYFJpltlNAXf1LxckTmaAU5yRag277dekETsOmtSoM4oX9TS9NIrsdPBmglJCUlioihHT6xcYaaSaJBtzVAqB76+8ZtDplLiFsoHIyTQJpQJJcks1LxaSuDlkKNUq6CxbcgNWhh2N5RmLOlTKYPl1BiVHF3SUKUSkDlBDkVein+GpudI5p6m/ityypLcCnYxElRQhBVNQrmCAAAafEo/eFmDmzwRhuMEKByrlqSnLmopBDNzC+VrgpIpWK2atRYIAABJcBiSS5cjVyfeOy8Vl+Kg9opDo0958kZZq4LrF4FJAmoYJLBSEkEJU1MpvkUASNmIe0DryoS6iANf3rBXAsYJ0qclADJTlcD73xJYAVII/8o894ziZwWUzgpCh91QKSH6GLYJqNwfK/kxkTlT8F3xHxKgcssP1/QQvDuIQmYrEz0laEcqATQzFuHI1ABOwqK0aMjnBfvbUxOOJ4iZL+zpUvISD5aSou1QyX0IBs9IMlzVBFKJdcenibi1qTk+FgZbnOso11UoE5Xb7vuyXgcSuWmSEtkGYaEvQg5izjakHeHf8OZ6lS5s1WVCgSQC00EOwYihLAufrHouAwaEKVLTKJcBSlGodmubqpYRHaNJbl07Xoo/AfDJkmXM86WxJDBQqClw/MGG4vGzOPcMUtSgsGERyUgULvp7baesDTMYalJzVIFifQC/rGXu7BE/lOGRy7Eh73veCArykMSSwuXJgKWohqFy2n6Vh3kPVZJB+5YEjTLfc9WhMaKfxXJXihLTLbKkupVakhmT+JhmL0HWO8K8PSpKUgJJUzKNXUC/4TatYv5yUAMA6h7gA3L+sRpKlCoynQU/DVwD9Hg1OqQURSMKlJypSlk2pmYatrUavEqQwcVZ/Sp0AbetIatFQHSNQX5lEUVT1gtKHZjzLBLGlKXFDAM4EEMf6aiOpkPY/FSmkWaZIyt+EAa6fP5wH5ZTcaliHLDtBQiAYcAFKauGOrUoSmlDWAkTQlCQrKFlWUVcKP8o/LpFlkVlIcpUBRRFNnqer37xVYbByhOJC0rmAKIBVmNTVguo17PBSAsRIMxwfh6Fnr7+ve0KTgE1B6AglyzDU1Ot7wFw/EHzilQIDG1Mvb0egi0nYI5SlyQDmHMc1Kt72hagolE0JoCkAUAtTs8KBF8QlvXOD/phQ9SFR5phkJKmck6Pb2h+JUAgMH0Ab9/swJgZgCwNvXTU/u8GLxDr6Cu8dRMplYwKVlYk9qD3/AGYmwqVEEk0DEgWp6bGLGfOQVMQwZhYOaBwesLAykqzWcljrzetmAEAhS8OMrEgFZByjYdGjnCOHj7PPmy5ZEwT1JzA8xCSlhlIaqTU9ImRhCeZJsSmmnYnQ1r0PeLTBYhaEzDKLELCimhScyB8QIINU/OODP1NOolow9lJhppSCwd6+9TeJftASXAdRc7sw6/ukWuIwSMSAqWgS8QA6pQfJNFjkBDhdHa3zIpcNjfLdJS5sXoQQ4bo1RvHVCfcXxJtaeRv2HzRzrObKQGsAas24rAOCXPlTVJDFFlOXszZToW/rBk2bmUVMA/3U0FN94a/9ovDp2pW3/YxLPtSJl4gkNQbgfqaxGEjX+kBYviqJernYRQ4zjal2oNhF/jHghvLkv8XxdCKCp+UUmI4guYWFSSwHUlqRWqm1AuSaDrE+ExSpKwtKilYNCKNXfeIznexSMTeyeOnCy5OCSnywpImLmpSV51KuQCRnLgh7BgGpGK8QrE7ETpktS1y8xZUwjPlsH9iGGggniMydi1Bc9aiEpABPMWFQKMzlzFvwrhK54SnIPLBoTRJbvqDo28cUIqD1efJ0PcD4V/hzipqUqypSlSXBKqsRRwATG14N4JEllLZUxrpAypZrOH9aXPWL/huZJyAFZCbD4djQkM7dILRhVrKgSEpGxBr2D60hymNIjw8rKA6nKbtRujWJhT8QVS2QkOQxJOUhxsKvU0g6VhEtsr5X1YtDV4VKVPUhvT9XjGo1RT8O4EUoyBRLO6zS+xs/vB+C8NokgiWBW9a+pvFhMVRhy9R6Xp87xyZKcuaVf2gtsAfDugVOal0pZ/m35xXY1K1LlraxcvZLOKjcjW0HgOtionM7EBhRjcEtcbWgYSwZhKw4Pw5alhT4hQHWvWGkKyQ8Q80rCHFw5QSBsXs5ce0Sy01Ae2lH1f6Q1koKmKurkMC2o1q2+toGHKoqTdTVqbaX6xpRByCF4YJOYHmCW3d2Z1Q3AzRmJJCimgYAnLsCbB+8RKk3GYupy6izPT2jpkkKLD4zolwCKO/ajRqjFlhL4snIFEqH8rWLtXTo5gA8ZCgUkHmsLkOKuBTUUif/AC45Q7E9asSNnHakdkYYZmCUuoF7gEWJYPV9+1IaiFj3UoAKmJFQAdS+4e+lIruLcALBclaUuOYfe65VO41o3qItThGTQcrUahIa1yaekPRhyqW7GWoNchVAX9zWkOkK2CcNwIlyUhZzkkOST8Rpy15TpStIPxJKZZUhIzPzVsGNRuQWps8U/E8aUkZZeVThlKbZi4Hc0vE+JlLmpSapKgAcouH2UdO8K7HVCXjZX3lSyrUhyHatXhQbK4PlASDQDVn+UKFS9BbPLcPhjYEhzsKnVwdKxKwcNVZP6gfKD8DLonMkmtbBmcd9U2hmKw4zhXw0I7V29WijklYJFRi2CkkgHMaaUodfX2grDzMi1JKXc5wHuDdzu717RFxPw0mec1QWAbRgNz8NniHBz0y0i6lAEXpff3trElN5ItRW5uUdG7CZsxa560odGGRQvRUxmNwaAWP7YefjJaVqyDQZfLOViN1D6dTFfjMStYyAnKNBQeu57wIJGWL4unUVTRzyy+jQ8N4upUxIUHLgIWn4kqJ11IfUf2s/EGGC0JxKU5cxyTBQALApQAMCkfsvGNViwmpLERtOFYz7Vg1hSgVTJbs/NmSsoSo7Vbm6V1iWWK6eayQ44aNRbyRcXyZnE49KBUxQ47j5VRNBDuNeGsXIR5s+XlSSA+dCql2BCVE6GKmTgVKGYhk7/pvHX3VJWnsRUHY1U0k7mCpeFIYqoNv1aHyZYTa8S19IjKd8FlAEm17aD9IZKJUoFNSC5B13gsYV1BOUDcmgFrn9I9G8PeD8JLQDMTMVNLKq4CXBtysKEE6xhy0oaVgPAPDypjFeVKWBPMCS9QMqTqH2jYp4cg2egyhqMA1qUsPaCOF8Gl4dCkJAOYu5VmOwdwKC1qvFigI+EHT6UjnstyQ8NwwSOVblQHdrvcv7+zwYkMaAd2b294jyszfsbfSHKX3+v5xN22aWyGpUa7g17RIEkhizf229YrF8NdZmrWovo5CGBOgvBiJgLMaaNZgLvtFFEy2Pn45KRcVo5Bb0/QQEpPmFJJUXqEk5WYap9odPlqUM2U5XZJBck9PUlm2jo4Wt3CSBo4NO71rUfpFUqMWP8wBTMcydRazBy9S3q0NTKKnIYPmsG+I7PU0v0iZGEepop2L6dn/d4knpQkZlTEZSWu1dgRbX5Q6AhGGa+p21bt0MPl4PQCul2/dY5iJtTlUHFwwUQWcd4JExRZ1IbR0k1qKV/bwWKgaVKBSSFA3DMwzP95xQQThxmSUgKaoOoSUnU3L9RDJUkhRzF2JKfui1t263pHZOKCVFFbOGDvRql94AIQmYWKlAULpKXBJLAZg5boHPaAE8bQhSk/GEHUFTrYOQVVSxp7xZYnFZZa5yuUollV3SAkZvqI8u4RxAiSpTjOSo1F3It1vGkhNno/CvEspVMpQTRv3rBMni+eZksUkU0qPnf6xj8DNQt8yQSQxvQ9Gi1wE0lmSCkJ5lEP2dq0b5XgnHbYIv2GcfkGbNEsKAIDmlGp1/mixRIXyJlzXyBlgs5eoIGjHTbtFLMlkKBGZsxDDmASBmBdXpZwHvDp+PlJnmaoqohhkGXQlhUZgXuPlE0qNNmj5twOlKQozyPFCSH8ol9SQ/yEKNUKzNyJrFi3NuWtfsxEA4/iyXOQlRc9Egd77W2iknT1LLqL1drJrW0NjqXTp/UReavpCZ+OUuhNPwiifbX1gcpe8JSwIAxfFQmgvF0oxVIk25O2GLmAdIrcVxQWT7xVYriClaxBJBUoAVJ9PcmMSn6GkXnhrhYxuJCFzPLlp5lq+9leyQB8RNNhfofROMeKJEopwmHyNLZAQlQSlDfiWaA+5cl2vFZ4P8IeVJzTZklBm/GrzUFSUvox26tV4x0rh8tMxZSTlKiUg1ZL0fejUjyptZ5u3suDrjFwSNd4lky1YaUqbORNm+YTkQsKlS0gK0BLlyKly5jMT8aghhXoGemzxBipj/ABfCiwYBNTVgOwvAwKTUTQkiozAEgsLRbHj0qhSluQkMWZ/T+t+kES8Kr4lKSkaJfmV2py26x3CYIpU6vU97XPzjaeEPBhUsYieB5aSMqK8ynBBOyRdjeml7uobsmrlsT+CfCjf+5mghAcykqudlqFrW99o3S1kKCklIzMVMkuWvV2/tAuMxYQ5a9bm9BQ6aX3iTDIK6hm6hmVr7bVqTakccpObOiMVFDJqj5xcOwfNoKaUvrrBiJAAcfeuQHewqR2HtBiMElSBZzrqYSZBDD7oZtO9tI1oFqIEUdIBpqfm28NlBQUSah6BhTr0avvE+UE2r9f2frD04Vqs1z6GNKImyLE4jVIL7Cr9Bp+zAJUEkOMymNrU+guaQepJJoG0drh9PcwxWH31IDt+gjdGbIsPyoChzlnDvc0DD1+cGEEHMVVYA15afywNPkkmpZGwcE/6jtTSIDjEHlSTRqGtCWYH0au8AgTH4r4srO1waEh7a6AO7RSqwqylK1MVS1AkbaWrX4YvJ2FQfgKQX2pqSPkfaGYlRCHTlUog1cAVY1H6wjVA4kZyVpWU8rFSXq7/Rhb+x+FwpzpWsqVlelcocHo7tvAuAmLSjnUkMMy3BSAkPVJFQ12iNXHQEkqUlq5Sl+Z6jQGn61MAF+yVMcw3qLfO/5GAMdx6RJmVHOaGgfQB9WjMJ4wfLmLCylzq6jShtrq7aCKKfwxS5nnFZUdSNO7msNIT2NX4k8SpVh5yXqpJQKOOZLFnNBU6aR55hJmUAZiGPpZi/sPeJ50zOWKiAD2Fblt4GRlAINNe4/rtG0qMs0+HmEB6jfo532i58P49Qm0oCKmjmu2+vpFHwrEiZLBuLObON32DRoPDaAa3ALcrNc/R2h2I0PkhyU6jc/Ib6egpFVj0IEpSSnNlqCQCQBsa6X9YNlqKCQC9TU6GpqzAaxXcQ4iggkLBWlQagIKgSm70Ha3vGaNE2FxMkoByu+pSa9aKhRnp2PmZjX2lkh9dYUOjJkytoFxWPCYUKO5ujmRUYriZVFbNmPChRFs2RhTltzFxwnhv8SpIKQ/brSFCjnyya2RXGkywmL8vlAS4fmygqY/zQHPxBDqFT7RyFE4clJbI7w/DqJDqygE5QPiJ1D6CrOTHpHB/Bckc83NzB/KSRlyKo61MSpVzfVoUKNZXXAsavkmOGwmFxCZcuS+egz8wBvyigG0WqeIvQUSVMxq3c3NLiFChPg0ti+lYLQJST+IgGu7bxNJwywACX3O5eFCgilQpPcNlyE3b67w8yQdI5ChmReU0MUmFCgAjWoD3A/IflDJ00JZyzn5m2naFChGkAYnGFiEhza7BiKFu/aK8rOYAfCDV6nox/poIUKEAMualSlDKbkGrCguwNb+kPxeHdAFksl9CRTbsYUKAYLj8SW8oBOU0dTs6W0r06d4quIYWblKmRlSSravT96woUaEd4Pw7PyrJDMQ1aF4Kn4IIJCbAU35mI6QoUJ8jMPxNTLqGLml+8DpWKbF7dR+v1hQooTLnhEk1ax0c1c5fnFhwzjIkTSkEZlTFMGU16OQ9y3TpChQhheO4xzqmBUxMxiMgIKSSCHJOxYj2izwK0zEAzcwZOYs1O7O5d2bS8KFCaCyRfFpCSU+UadoUKFCA/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7" name="AutoShape 4" descr="data:image/jpeg;base64,/9j/4AAQSkZJRgABAQAAAQABAAD/2wCEAAkGBhQSERUTExQWFRUVFxoaGBcYGBoWFxgXFxcXGRweGBcXGyYeGhokGhgUHy8gIycpLCwsGB4xNTAqNSgrLCoBCQoKDgwOGg8PGiolHyQsLCwsLCksLCksLCwsLCwsLCwsLCwsLCwsLCwsLCwsKSwpLCwsLCksLCwsLCwsLCwsLP/AABEIALcBEwMBIgACEQEDEQH/xAAbAAABBQEBAAAAAAAAAAAAAAAEAAIDBQYBB//EAEEQAAECBAQEBAMGBAUDBQEAAAECEQADITEEEkFRBSJhcQYTgZEyobEUQlLB0fAjYuHxBxVygpIzU6IWJEOy0uL/xAAZAQADAQEBAAAAAAAAAAAAAAAAAQMCBAX/xAAuEQACAgEDBAEDAwMFAAAAAAAAAQIRAxIhMQQTQVEiMnGxYZGhQoHBI1Lh8PH/2gAMAwEAAhEDEQA/APRpk5U45U0R9RuemwufcpyvjbjaEoGHlql1LrUplEkWCUC9dbBmjQzsRnSrK6MOgErmfemb5ehoH1pZLZsFPwX2nFJkoACpqnWq5SgddgkWtQQuqy6UoLlmunxanqfCBJnhAzsDMxk2cUN8Ayg525RqGdVA2xMVnAsUJOVSQ4di6mLuLkaOPnrrsP8AEvHpQmVg5VES0hSgNA2VA7s59XgTh3+HSVy0FcxSFLkKmZQHbYVNDl+sccsKb7cVxydSytLW/PB6VwfHGdIlzSACtLkCoFSKH0g4RW+H5Al4WShNkoCfakWEemrSPPlzsPAjuWGR0CAQ5aIjRigLxKiW8MKYPuMlTjAdYf8AahFRxbiSJEtSyHIDt+uwjCcZ/wARJoKTLyDKHKcw5yelVM3buYhkyQg6ZWEJzVo9TViYjK+kZPwb43TjgU+WpC0hz95DUHxDWti0ahopBqStGZJxdMSlQ6WsxwgQhGjA/NHQYjhGAdj1zQISMYIjIMJKe0FILZIcRDBiA8LKIbQ3gpCtk/2gR1M0GBmh2WCkO2TEiE8Rggaw4ThCGOEdUnaOKWIZ5rQASy4lB9oFTiBEgxEJpgmRLFY48OUp448aEdQqEsRx47neABrQoe0KCwoxXjPiqUIEoUAGZTbfdHvX2gPwRhRJkTMbNHNNfKDpLS59Hyk9kvFBiZasbikyXbOrPNV+FAqfYUHcRfeN8eJeHTLTy+YMqU2yyUN7FRCB2Dbx50JanLqJcLg7ZLTFYVy+TL8MwqsfjxnrnUZkzYITp0DZUj0j03FN9olaZkLT8j/SM5/hnw0plLxBDGaWT/oQW+an/wCIjR8SU0yQf5292EdXSwcYany9yHUzTlpXCJuCn+CnVn+r/nB4MVXBFMhSfwrI+kWTx1HNZOJg6QzO0RExHOxaUivoBc9hCoNQeidRzSA5+Lz/APToNVmw7fr/AHiuxGIBYzCQFFkyxVSzdgPvH5C9uaCZeHzDnACf+2C4/wB5so9Ld7wtI9VlXxjjHlSFqlpzBXLnKcxmKP4QbpFSVGjDW8eXcY4bmkImKUvPNW8tACQ6A4KiEi6l0T/pVekbbjWNGLxGTNlkywVLV+GUn4j3VYekQeFMJ9sxqsUtLS5LCWjRJAZCf9qWPdt48+Uu7Klxwv8ALO6Ee3G393/hEH+F3FGnGQkDKpBLOXGVvR3IBJ3j04peM9w7ColzEFKEJVnxCSQkAnnUakBzYRdTcSEh1Fvz7DUx14sfbjRy5Mmt2TpliK3iXiGRhyUzF8wBOUAk07UBOxaHTcST8ToBskVmK9renuIwX+IGJQlaAEBMwJYhL8qDUBagCCo1LBmGpcM8rlGNoWNKUqZt+CeK8Pii0tYz6oJAU24AJcdQ8XKk9Y8K8NJ8vFyJ05OYlQUgGvKVlAIzXIUD7CPapuMY5QMyth9Sfujv6PGMU3Nbm8kVF7BMOKI858SeOMTJUQChLKplGYLDsmv3gTSja7RrPC/F5k/DImTQErLuAdj2Ddu1YcMqlLSgljcY6mW5TDTKEczx0Li25HYcmVCaOBccKoBjhKhFEMJjuaAQ7y4b5P7eOGZHPMMG4Wh3lCOpDRG8OeGBIY4TEecx0LMKh2dJhAQ0qhZ4BHYUc8yFAM87/wAP5SFCYtSgVrIz9EucqK7kOemQamKbxFilYzG5EfeUJaP9INVdnzK7RmOH4omgJoL9f7xIjE5Vkg1YgF7PT6OI8qclUcK8cnZCT+WZ/wBj3DCoRKSiSlgEoZI1ypYP8x7wLxuaAlCnHLMSfr+keQq4utSgrOQRR4JxXF1FBeo6bVbtePQWaPFHn22z1bhs4CZOS4+N7jUqg/7Un8SfcR48eOgKWU65TXblf84LwniAzHFEgejjvp2FT0jfdiG56bO4sh8qVJJ7hgfep6D1aB04tOYgLSpf3lFQyp7kXP8AKP6xglTlt+BNrMpQ2H4R2rBcpZAZLACwFB9YXegG5upE6UklXmJUs0KioO2w0Ceg+tYq/FfiBMuSUpU5UKsXZO1NTb3jKYvGrQmhqSwrTvewqYzvEsWqYQgF8tS+vc/vWObqM6a0w8/g6cEN9UuF+S9xswy8OmSlQVNnqC5rEEO7Ilv+FP1BNiI3fApMrDSEShMQSkOpWYcyzVRvv8gI8v4fOBmVD5RQEips99ng5c4PlKUv+AEf+X9faM9PKP1ft9h9RJ/T+/3NuOLozjKtFMQt1FQygKQTvW46QdJx8tRdMxJJ/wDkUR/4J260HePMmAUc2Wk1PKPhDpGmvc7QNO4sTOSRYegLjvWOl5kjm3PV8VxSTIlqmBSVKa+YFSjo527MBoI83QPtuLHmzMst8y1k5WQ4dtlKoANH6GBeJ8SzEJdg1e39fp3gfC4woHKkkmrqBp2Gute945JTWWe/COxf6WO/LPQuJ4zDqUG8sBEuWJdElYyzT/0/wABq9rRbzeIykIJKksHPlgvmP8xNVE+3e8eTjETlqICcrgOVdDqT9PaLLi2IypypJUqxUBU7sOtveK5epjCO3JPDhlk3f0+yy4PhUYzFTJ85QyJdgT8SykgNslIZv9vWNT4WTJw0oyxNCnKVuoh+aWh7dQY80TxdUtISmWph/Kan2iHCccmJqUE0AsQwDtpBh0wVvd+zGXK5t1we0/5tK/7iP+Qh3+aSv+4j/kI8c/z5bVttlf6w2dx9egZ7Ut6RbvL0S3PZk8Rlm0xH/IfrEn2pP4k+4jw1XiRYNra5RUv2i64TxUz0klgQbd9qQ+6vKDc9ZViEi5A9RDftSfxJ9x+sebLUU1KmHWl6bdoIEyYAOY+8HegG56D9pT+JPuIX2hO49xHm06epy62PdX0eIvtLEHzTW1VfrD70PYbnqHmjce8dEyPLjizqtR6ur9Y7nUW5zcU5gdaw+5BhueoZoWaPMhjV/jV/yU/zMdHEFj7yz2Wr8zB3Ij3PS3hZo80/zNW821gtRP8A9oeeKLDVnMTfMph35oO5EW56PmhR59/nCh/8sz3VCg7kR0zzrh0vJLKtVW0pp+ZhgUC5bQV79PSDZuHUvlQHCRXt+rRCnw6ugqGL5thsa1948jC025y8nb1GyWNeABOJqxcEW0iX7YwIudu1Y4eAT3KgAUgs7ggAvU3po/WJk+H5pcDLUb/un76x17HHpIkrq96Wg7CnIQaE3A2EdwXAlqShSEqU7sSCA4VZiN94nT4anqUXBSUMelettDClbG0E8W4gShJzUetMwf6g3itl8UVbMrZ+h3iywvBigETCkg6HfQCkSTcGlJDKGVN0hIrUkh9P0iWpJDjBydIjnY0pluS6iKfXU3sfaK6RNyIK1O5p39P3aDkyM5Uo5kkANymxsba09xW0FYfwsrEoC86UJSpkjMAVNc5bs9KbGJaXJ6ff4O1fBX4XH6sy/wBtUFAua1cdf3eD5WJGZKku59XbeLf/ANEFS8rrLFvgoo3LPpUDq1IfM4N5eWWAoGzlGUsC2un71EdEviuDh0uTM9isYS9blJ+UHYKgzqqR8I3O/wC+u0TcQ4UlKzaiAsvdsxTRmCTrXQG0TKQkhIDhZUwd2Ski9nJLv2AFyYxN7Ui+GH9TAJ83diq57/kIIwc/zVhJXlGVZJJb4UKUkOd1BIbWLyVwLDkEoUkqD0UCM21SWc0L2qYmw+HlIl5/LlEhSsoUSWIJDsaB221EUx4muTGR65WVmDxY8gqqVTEluiQf6fOGSpg8wFbgKSS7EtcJ9MwHpEWKxySovlSGYhCWAYpcIS41LU6xeYdMvEv5TTMtSGUFJQ4YZSAyQe/eOWMHKWtLY9HI/wDSWNel/wA/uVyVk29nhkuSsAM9XFifhV/WLZGDMslpYD/eCmb/AGZW9XiJOIynmU1Zn/3BiqZ5ssMo8gKJa6/Ee70/p+sdALtmSD1VFzhylaUk4iRLcsM6me+ot+kAcXw8rD5P4kmeST/0TmKWY81md79I3pnV0SoGUjKWUsD36HXo0EJWAmiX6lRD+0CL4+5DyiWsVZYjmeJVBmEsdCf/AMwKEr4KKAaZlqN7n6mOoL1Kyx0cgf8AjWKyfxxa/vBuzj994AVOUS7n2IEaUJeRqDNXmQR8b/JohUUDZu8ZhMxeiz+/WJDh5quo6n9Yfb/U1oZoV41JAqkC13+kdABtVmND2O/WKCVwtRUDQHroOraRbf5dOIzEsAGDD4ywbKGcDdRps8GhLyPtsIQWJIBFTs7jY+0JTqOYl+prb6xDK4bMFDVRNyGSG6A9othhVBgVW/CAzDt6RGU64ZaPT/7mVpNaqAI6M0TKk6gp6t/SLQ4JCwAoLCt0mh+XSx3ivXwqUVFJSC7gHMp/kWBeldoXcE+n9MGy9AfQRyJF8HUCwnZRsUpWR/ucPHYNX6mOxIp+HycsvO45i6qsQ5YODcV03iSdOTkUQVEpd0sL335gz7Q7FYEpnHkzhYHOklUuiQSEggED0u9Y6nhCyeZL5kqPW7el2G7FrRzNziq/B2LFCUnL8j+HKeRNJLg5A9CGzE07NtAQxVQgAnmAfTKpVcz1+t2i84RwkowSiqWrMZgJSCAqji9QKF7aCKjC8IWmcFJcIo4UrmNFHQMakVpHZdSin/3c5e1dy8DcPjZyciisUmEANRIKkirM5tFxivEE6UM2dFc7goP3SAHZT6k+kZZeIUnMPLVRRNQfi39Lxc8QxaAmXnDkgM4o61jbuI7GRRdo4tnSorRLGVy6UMogpnht35RUEGpjLYPGpUUpWFeW5KwkjMRVgCxAcsHb6wuL4pSM6A6S6SkC5SElw4N3UfSmsQCVLlSTMzjzlj4UklnBoahjZ7isc+VRdXyWxWraG4/iX8QJli4Zs2Zi5LPqQGD9InlYnKpaQpQKSAguphpvAnhjDylrXnUrOGypToHqS6TegGt4uMR4dQrnE0hSi5SHcEHVwPlCUoObjfy2G1LSn4J8JjihSQcyiUBROdTEnoD6/wC3rCxkqZMYoBJSlwzBmmKuWoyaHpDcFKHnEZqBASNPhJB+VPQxT8X4qqTnQDlSwAAfV1Fw7NUABt/UzLuR+PsMTUJfL0F8UAUlas4CRLqr4nJUGSG1r6CIJBWshYQpSSGSoJLXZ/leKrAyzNySKoAdcygNw4+QA6PGpXxXy0oSAKpDfQAJ9tYkpQg0pFNEpJ6eCXDzsudZPKlQTWnwhD/J/aM/xri4mABGVmzFSUAG1rOzGDMVxfJJUCnOZjs5olxU0uqrtrFJOkHISGOUBSmFXfKlLXoHPoekWTWRKXkxvj1Q8CUohKX1DjZIJJYD0SfWPSP8JsN/CmzT99YSDuEBy3qr5RiBg5aUBU1a+cDL5dWZGoIrrUHaJ+CeIlykgSlspIUxVnyZ1OTmAV2H6s0UjURSlcaPWfEU2Z/7dMsrBmYhAVl/7Ycrc/dFnMYXx3OBxZl5SyOlHmBKvzEcxXi7KWXMmLISCSAQkkgPl5mYl7ExTTuLjzPNFDmcElyrlZI2/vFJtLyQhbfACrDoNctern5O0OlZRZ76Mw61aDJK0rmhJLZlADT4rdbtEsvh0vK5UK7ZlV1GtYg8h0LGCug0f5COeWmrH0NPpFpJ4fLYFszk1BLD2F4mmYeX8Ibozn6ltrbiMvIbWJlMMAq5AA9vlEieHJer2obfXSDpXDyFAJBOayUuWIawFf2dotf/AE3kTnnzESUbqIzHpl/J36QRlKfAOMYclAnCAG/Y6xYYLh00pzqaXLF5qzlR6PVR6B4mVxOVLl58LKExblpk49w4QwA+X5RIcGqelEzEKzKDKKlWTqwFki1h84TcVu3Y93wqOSJQYmVLJWSeeYWYPcIsDs+Y9oJlcOUS5/5KJJUfUu3W/aIDNK1JCKhL6Aeo26Q+TgluS+gT8ID/AO46RCUnLYoqRZCWSzMVCn7PrDcVOKWzqFKskim1g96PSG4bA1dR5QXowTezXgqdw6V8KfjIqfa4YAudA2kGkzqKgcUD8oJcXLgepPypB2AAUWUk1euYA0NGyXd46nBoQRRDNQO1Nt2fSJ5qkywrKjORXKjlftSpZqQ6FY6TgkgAAqA0D/qHhQ/CT5S0BTM9wQkEHUN3jkFMLPOJvisS1qRmWMrhwXHtFtwLjnmOoKzH7zgDSPP8ep5qzutX1MafwWj+HM2c/QRPqcMYYdSu9imDLKeTS+A7jGPxC5iBKVNEsqAypSKBJAWVKSSQC9HZ8piwx8grSAklwpJJZRsoHbZ4iwCBKRl2Jh83iKQLxxvW3FxXH8/c6vjTUnyQ4vGB5oDG1jq4oXHUwOlMtf8AEmLUFSsqkIFfMUClTdKoGouYqcQslcwoSK1YKZ9yr1BiLE49wkOUsO+lfSPUg8kpKUjz5qEYtInUFTvMnTDVINbOr/8Alx8oBwcpc1SUElRWrU2H9nMFI47KEsJyhdGbM/MdSBS9YK8OpAecrKKH/UBZzGZzcVKVfYcYJtRT+5dYHCZJWYBlBJADkhg7Bj+TaxX8Q4p/EI+6EpL5SavoU11T84FxHHVqLB0J05SP/IP+UVOJx81nQjlJYLUXBvUJ2pq8c+LpZatU2VnmSVRRf4fi6UJVMSoEhnHML5mblvcsSKA7RUTEpmIXPnL58zhBrn1cnQOzDXpFVOxCkoCVqKiVOWaoO2xaghp4apQACuUkgHVmJf6R2Qx6FpT/APDmlPU7o0eGmpkITzpXMVzLLktmBAFjao6l4lwv8UywZyUA5iSA6+QAgAOHJcUBfpZ8r/ly5CuXMoEXS6a9g8HjzAhJzFICweYkKQS6TWhZiHjUYaXfkUp3sRKnrXlll84JYCnMVF6abf7YtJfDx9mOVSSu6hQkfEPielwWiywHhiYazVhaQxSwLpLXzUJSzBuvSC/4MtwVoQdDlKyW/EBr7xpSp0DhauzO4bBkAZQolq5lqSn0y6V1McmcEnmWoBGVWZxsaNQk0DPGhxeIzZGJNQAUS1c2bLptXQmLXh80TL5UDdWYuxblKUks2picstGo4rKfhHB0eWkTCrM1UgvzCjtUAkN+6Aw8PAmpyh0FBU2WxRQvp94RpZuACkFUky1hAJWAWUzGzgPXaM5IxbTCpIcsQDlUoczOCRcuAC1XjnnkbZdR0oiXPRLOYpScrAcrKckBIiTBzcPNmKzAomrQqYygspU16hmL9DAniTDGdLzSRzAgKDkqFQRRrdSxFBVw9DhZk3CzB5oSl0KSkk5lczPT2vtFIQk1qQPJH6Wa/hODXNImyQ4I5tnFgouzgEdYtP8AK8LhwZk+awcnK5DHUB+bagAsIzWN4uuRJSqTMUgqFVcqkqIUNMoahURe+0UUhUzETAtZKhcqVUqtodP7RWoY95bv+CblOe0XsbfiHi+aEFODkCWn8a2BPUJ//R9Ix+Ek4nGzT5ilkj4ip3A2AskfsCNbwnhilpzKonTrf2t1jR4GUQOUSwjQ9ez1PWJd6c1wPtwi/wBSr4XwKXLF1rIvqLWLQcpCTRQLbAdtH7RKqVm1Ox0bow0jk8plgXAJCQwJUCra7gVjGkeokl4dKQyZeXazmBpqiCwADfeNb7B/rvBExBuATUB9akD6HSO4nh/KQHG5vbtY/rGuDPIyRJH3u5VQ12gLGkBSXUebR7tVyO0PHCsxzS5hZkvmAYKBqQB6R3HYaXKaatOYjoSXItyihgAeZaLlGYaEnKM2jPT86COoxKAnn5lGwANegYsPeG4HHJUSQAdGa3QuKBm13gnET8kpSkjnA1tXZhCYFxh+CpKEllB0gkMaEhyKwozmHxs8pBTJnMbMuW19MweOw9S9Cr9Ty7DYjCTlEKQEEgnMmaDV/wAKwCCbxbgysNJZKyQokgFsx7Ma+kecONvn/SHYaYUqBFG9YpLp9X9Tr0Zjnrxv7NjJxoWtzMTaxC0HU3gdeNnLcykpCBQFXMetTp6awNgcSVjLmQrMWayraf2iX7WtP8OYkM17ZX6ChJ/OK1XBi/YNikTlHLOXYtlszV+EUhuJnkMAWKWIpfRukS47HhaiEgsSTWlwPoYiTgpi2yIKu1vUw1bW5l0nsR4eSnO4sebt0iHG4dSCWKjLCgSM1Goa13i5kcFm0JAQwI3dzq19NdItZXhxxzqDG7JAfvAn7G16M5JxYLJGZLmnPnTWwIP1aDZ+NUqVkKFFbpokcrJfbd/lF5L8MYdJogKY3JN+1oORiEJty9T+cZaTNJsyWG8Lz1t/DIA1VT6xoOG+EcgGdbs7No9aRFxHi04KKQWAsU1d7X/KARiZ2UnOslz94s46iG2JIteIyZKEtKUDMChrXq5iWVjjKSEJT5mYZgopYczUo+axr1is4LNWpZFFDKCodQCMwVckktljUo4XlkSSlKRLCEZ2UVBKilzmrylz22akQk0siVlE/i9ikn4zEKDIZKCGKctA46m3pFrK4RKQhImF3DBTWarFrigANDp2qsTJVlmCXMSUkkpJ1q7VFItJWIUpNeUgs9DdJqA3X3ETyyk9l/BWFRVsQloC5QAYJUkpqUlTEfFv9Y7xCZkRnQCQn40mq0uWf+ZDlnuCQCKgmoxGGlrASUlkkuo/Gt2+JV2iw4cyCASCgggIPM4NCkPUApKgRUVBpeB9PNLW/wBjKzJSpBHC+KJKgSWFQex/Q5SejnSB8RN+zTFSVTCkywClRAYoLMwAYX+ShoIopajIxS5L0Qpgd9vkxh3iVIUAoggiSlIW5ZwrMQ1qV6xTFDQ9SNZMmuNUaHhPGUThNJUJYlhgoglS1qBsBdgAr0EYAlU6ZmUSplVrUt000i9w0qacLLMgsUrUVLICGKgwDpOYuMzvem0XPhX/AA6Z5+MSFEl0yweVjqoA9bdPSNa95Sb5I6KSSAOG+GMXiZCQrKlIUeYmwbYVVX841/AvD6sOMvLMehWQwbZKACwBu5Dv0i5wy1BLMhKRYJtlBbUUb2ET+StQISNqvlHyFrfpGHLVyb44BVSwkUZ63pX0t37RDNxBALMopIepaulbHXWJuMSRKlKWtRIDcopmJLAfN4r8BiZSlGpWxBYlmtVh2g+wgh/LBUpOvMKKc0ICXOrCpO8SI4iFqSMigS4JykADcDo1/eB+LlCyhKrVoCejWPzO/WJ8FkTlANVdzYPfWjVEIYR9vWkhCZZLXU7Bg7GtT8q7wRiCZgUHAfXW9Q4pv1hZN9X7NoOkclqS+Q7D10cgaf0jLGh0lQTcgNQnUkadNYfPUMwIICTcnYau9g4f3eJ5KgRcG9TVt2I00rDkyElLIa1Ltb5d4VgNwuAADMnKokpUkM7+tC0VvE+FTEsJYFSxJNALuz7PaLBMuYlQIFCkgijAioNtTE0viKVKUgVKRzbClsxo8LkODKr8NLeiqdFFI9tI5F+nzCP+m/ZdP/qfrHYzub2PGU8Ew/4ST3PXRPaGzPD6F/DLIPT9KxbJDWSG3P8AeJ5eJy0Km6bx32zmpGcR4Kmgv5iU93J+Qi6w/A0sAtZmEbBn9yTBkvES3Ygvup27fSkEzSygQzNa3vvA2xJJAGL4fKlpBCBmJFgH2+IxNhFpUpQDjUOz+whuNSZqLsGBe4BdhbWpiPDBCknygnzRyqUCSpx/KSwNiQ0QnNxklvuVjFOLYS+VfI62vTtb3hTJpqlm1e4cn5tWkPRhSlOiVZUvqCq1A71aApEyb5quYFJpltlNAXf1LxckTmaAU5yRag277dekETsOmtSoM4oX9TS9NIrsdPBmglJCUlioihHT6xcYaaSaJBtzVAqB76+8ZtDplLiFsoHIyTQJpQJJcks1LxaSuDlkKNUq6CxbcgNWhh2N5RmLOlTKYPl1BiVHF3SUKUSkDlBDkVein+GpudI5p6m/ityypLcCnYxElRQhBVNQrmCAAAafEo/eFmDmzwRhuMEKByrlqSnLmopBDNzC+VrgpIpWK2atRYIAABJcBiSS5cjVyfeOy8Vl+Kg9opDo0958kZZq4LrF4FJAmoYJLBSEkEJU1MpvkUASNmIe0DryoS6iANf3rBXAsYJ0qclADJTlcD73xJYAVII/8o894ziZwWUzgpCh91QKSH6GLYJqNwfK/kxkTlT8F3xHxKgcssP1/QQvDuIQmYrEz0laEcqATQzFuHI1ABOwqK0aMjnBfvbUxOOJ4iZL+zpUvISD5aSou1QyX0IBs9IMlzVBFKJdcenibi1qTk+FgZbnOso11UoE5Xb7vuyXgcSuWmSEtkGYaEvQg5izjakHeHf8OZ6lS5s1WVCgSQC00EOwYihLAufrHouAwaEKVLTKJcBSlGodmubqpYRHaNJbl07Xoo/AfDJkmXM86WxJDBQqClw/MGG4vGzOPcMUtSgsGERyUgULvp7baesDTMYalJzVIFifQC/rGXu7BE/lOGRy7Eh73veCArykMSSwuXJgKWohqFy2n6Vh3kPVZJB+5YEjTLfc9WhMaKfxXJXihLTLbKkupVakhmT+JhmL0HWO8K8PSpKUgJJUzKNXUC/4TatYv5yUAMA6h7gA3L+sRpKlCoynQU/DVwD9Hg1OqQURSMKlJypSlk2pmYatrUavEqQwcVZ/Sp0AbetIatFQHSNQX5lEUVT1gtKHZjzLBLGlKXFDAM4EEMf6aiOpkPY/FSmkWaZIyt+EAa6fP5wH5ZTcaliHLDtBQiAYcAFKauGOrUoSmlDWAkTQlCQrKFlWUVcKP8o/LpFlkVlIcpUBRRFNnqer37xVYbByhOJC0rmAKIBVmNTVguo17PBSAsRIMxwfh6Fnr7+ve0KTgE1B6AglyzDU1Ot7wFw/EHzilQIDG1Mvb0egi0nYI5SlyQDmHMc1Kt72hagolE0JoCkAUAtTs8KBF8QlvXOD/phQ9SFR5phkJKmck6Pb2h+JUAgMH0Ab9/swJgZgCwNvXTU/u8GLxDr6Cu8dRMplYwKVlYk9qD3/AGYmwqVEEk0DEgWp6bGLGfOQVMQwZhYOaBwesLAykqzWcljrzetmAEAhS8OMrEgFZByjYdGjnCOHj7PPmy5ZEwT1JzA8xCSlhlIaqTU9ImRhCeZJsSmmnYnQ1r0PeLTBYhaEzDKLELCimhScyB8QIINU/OODP1NOolow9lJhppSCwd6+9TeJftASXAdRc7sw6/ukWuIwSMSAqWgS8QA6pQfJNFjkBDhdHa3zIpcNjfLdJS5sXoQQ4bo1RvHVCfcXxJtaeRv2HzRzrObKQGsAas24rAOCXPlTVJDFFlOXszZToW/rBk2bmUVMA/3U0FN94a/9ovDp2pW3/YxLPtSJl4gkNQbgfqaxGEjX+kBYviqJernYRQ4zjal2oNhF/jHghvLkv8XxdCKCp+UUmI4guYWFSSwHUlqRWqm1AuSaDrE+ExSpKwtKilYNCKNXfeIznexSMTeyeOnCy5OCSnywpImLmpSV51KuQCRnLgh7BgGpGK8QrE7ETpktS1y8xZUwjPlsH9iGGggniMydi1Bc9aiEpABPMWFQKMzlzFvwrhK54SnIPLBoTRJbvqDo28cUIqD1efJ0PcD4V/hzipqUqypSlSXBKqsRRwATG14N4JEllLZUxrpAypZrOH9aXPWL/huZJyAFZCbD4djQkM7dILRhVrKgSEpGxBr2D60hymNIjw8rKA6nKbtRujWJhT8QVS2QkOQxJOUhxsKvU0g6VhEtsr5X1YtDV4VKVPUhvT9XjGo1RT8O4EUoyBRLO6zS+xs/vB+C8NokgiWBW9a+pvFhMVRhy9R6Xp87xyZKcuaVf2gtsAfDugVOal0pZ/m35xXY1K1LlraxcvZLOKjcjW0HgOtionM7EBhRjcEtcbWgYSwZhKw4Pw5alhT4hQHWvWGkKyQ8Q80rCHFw5QSBsXs5ce0Sy01Ae2lH1f6Q1koKmKurkMC2o1q2+toGHKoqTdTVqbaX6xpRByCF4YJOYHmCW3d2Z1Q3AzRmJJCimgYAnLsCbB+8RKk3GYupy6izPT2jpkkKLD4zolwCKO/ajRqjFlhL4snIFEqH8rWLtXTo5gA8ZCgUkHmsLkOKuBTUUif/AC45Q7E9asSNnHakdkYYZmCUuoF7gEWJYPV9+1IaiFj3UoAKmJFQAdS+4e+lIruLcALBclaUuOYfe65VO41o3qItThGTQcrUahIa1yaekPRhyqW7GWoNchVAX9zWkOkK2CcNwIlyUhZzkkOST8Rpy15TpStIPxJKZZUhIzPzVsGNRuQWps8U/E8aUkZZeVThlKbZi4Hc0vE+JlLmpSapKgAcouH2UdO8K7HVCXjZX3lSyrUhyHatXhQbK4PlASDQDVn+UKFS9BbPLcPhjYEhzsKnVwdKxKwcNVZP6gfKD8DLonMkmtbBmcd9U2hmKw4zhXw0I7V29WijklYJFRi2CkkgHMaaUodfX2grDzMi1JKXc5wHuDdzu717RFxPw0mec1QWAbRgNz8NniHBz0y0i6lAEXpff3trElN5ItRW5uUdG7CZsxa560odGGRQvRUxmNwaAWP7YefjJaVqyDQZfLOViN1D6dTFfjMStYyAnKNBQeu57wIJGWL4unUVTRzyy+jQ8N4upUxIUHLgIWn4kqJ11IfUf2s/EGGC0JxKU5cxyTBQALApQAMCkfsvGNViwmpLERtOFYz7Vg1hSgVTJbs/NmSsoSo7Vbm6V1iWWK6eayQ44aNRbyRcXyZnE49KBUxQ47j5VRNBDuNeGsXIR5s+XlSSA+dCql2BCVE6GKmTgVKGYhk7/pvHX3VJWnsRUHY1U0k7mCpeFIYqoNv1aHyZYTa8S19IjKd8FlAEm17aD9IZKJUoFNSC5B13gsYV1BOUDcmgFrn9I9G8PeD8JLQDMTMVNLKq4CXBtysKEE6xhy0oaVgPAPDypjFeVKWBPMCS9QMqTqH2jYp4cg2egyhqMA1qUsPaCOF8Gl4dCkJAOYu5VmOwdwKC1qvFigI+EHT6UjnstyQ8NwwSOVblQHdrvcv7+zwYkMaAd2b294jyszfsbfSHKX3+v5xN22aWyGpUa7g17RIEkhizf229YrF8NdZmrWovo5CGBOgvBiJgLMaaNZgLvtFFEy2Pn45KRcVo5Bb0/QQEpPmFJJUXqEk5WYap9odPlqUM2U5XZJBck9PUlm2jo4Wt3CSBo4NO71rUfpFUqMWP8wBTMcydRazBy9S3q0NTKKnIYPmsG+I7PU0v0iZGEepop2L6dn/d4knpQkZlTEZSWu1dgRbX5Q6AhGGa+p21bt0MPl4PQCul2/dY5iJtTlUHFwwUQWcd4JExRZ1IbR0k1qKV/bwWKgaVKBSSFA3DMwzP95xQQThxmSUgKaoOoSUnU3L9RDJUkhRzF2JKfui1t263pHZOKCVFFbOGDvRql94AIQmYWKlAULpKXBJLAZg5boHPaAE8bQhSk/GEHUFTrYOQVVSxp7xZYnFZZa5yuUollV3SAkZvqI8u4RxAiSpTjOSo1F3It1vGkhNno/CvEspVMpQTRv3rBMni+eZksUkU0qPnf6xj8DNQt8yQSQxvQ9Gi1wE0lmSCkJ5lEP2dq0b5XgnHbYIv2GcfkGbNEsKAIDmlGp1/mixRIXyJlzXyBlgs5eoIGjHTbtFLMlkKBGZsxDDmASBmBdXpZwHvDp+PlJnmaoqohhkGXQlhUZgXuPlE0qNNmj5twOlKQozyPFCSH8ol9SQ/yEKNUKzNyJrFi3NuWtfsxEA4/iyXOQlRc9Egd77W2iknT1LLqL1drJrW0NjqXTp/UReavpCZ+OUuhNPwiifbX1gcpe8JSwIAxfFQmgvF0oxVIk25O2GLmAdIrcVxQWT7xVYriClaxBJBUoAVJ9PcmMSn6GkXnhrhYxuJCFzPLlp5lq+9leyQB8RNNhfofROMeKJEopwmHyNLZAQlQSlDfiWaA+5cl2vFZ4P8IeVJzTZklBm/GrzUFSUvox26tV4x0rh8tMxZSTlKiUg1ZL0fejUjyptZ5u3suDrjFwSNd4lky1YaUqbORNm+YTkQsKlS0gK0BLlyKly5jMT8aghhXoGemzxBipj/ABfCiwYBNTVgOwvAwKTUTQkiozAEgsLRbHj0qhSluQkMWZ/T+t+kES8Kr4lKSkaJfmV2py26x3CYIpU6vU97XPzjaeEPBhUsYieB5aSMqK8ynBBOyRdjeml7uobsmrlsT+CfCjf+5mghAcykqudlqFrW99o3S1kKCklIzMVMkuWvV2/tAuMxYQ5a9bm9BQ6aX3iTDIK6hm6hmVr7bVqTakccpObOiMVFDJqj5xcOwfNoKaUvrrBiJAAcfeuQHewqR2HtBiMElSBZzrqYSZBDD7oZtO9tI1oFqIEUdIBpqfm28NlBQUSah6BhTr0avvE+UE2r9f2frD04Vqs1z6GNKImyLE4jVIL7Cr9Bp+zAJUEkOMymNrU+guaQepJJoG0drh9PcwxWH31IDt+gjdGbIsPyoChzlnDvc0DD1+cGEEHMVVYA15afywNPkkmpZGwcE/6jtTSIDjEHlSTRqGtCWYH0au8AgTH4r4srO1waEh7a6AO7RSqwqylK1MVS1AkbaWrX4YvJ2FQfgKQX2pqSPkfaGYlRCHTlUog1cAVY1H6wjVA4kZyVpWU8rFSXq7/Rhb+x+FwpzpWsqVlelcocHo7tvAuAmLSjnUkMMy3BSAkPVJFQ12iNXHQEkqUlq5Sl+Z6jQGn61MAF+yVMcw3qLfO/5GAMdx6RJmVHOaGgfQB9WjMJ4wfLmLCylzq6jShtrq7aCKKfwxS5nnFZUdSNO7msNIT2NX4k8SpVh5yXqpJQKOOZLFnNBU6aR55hJmUAZiGPpZi/sPeJ50zOWKiAD2Fblt4GRlAINNe4/rtG0qMs0+HmEB6jfo532i58P49Qm0oCKmjmu2+vpFHwrEiZLBuLObON32DRoPDaAa3ALcrNc/R2h2I0PkhyU6jc/Ib6egpFVj0IEpSSnNlqCQCQBsa6X9YNlqKCQC9TU6GpqzAaxXcQ4iggkLBWlQagIKgSm70Ha3vGaNE2FxMkoByu+pSa9aKhRnp2PmZjX2lkh9dYUOjJkytoFxWPCYUKO5ujmRUYriZVFbNmPChRFs2RhTltzFxwnhv8SpIKQ/brSFCjnyya2RXGkywmL8vlAS4fmygqY/zQHPxBDqFT7RyFE4clJbI7w/DqJDqygE5QPiJ1D6CrOTHpHB/Bckc83NzB/KSRlyKo61MSpVzfVoUKNZXXAsavkmOGwmFxCZcuS+egz8wBvyigG0WqeIvQUSVMxq3c3NLiFChPg0ti+lYLQJST+IgGu7bxNJwywACX3O5eFCgilQpPcNlyE3b67w8yQdI5ChmReU0MUmFCgAjWoD3A/IflDJ00JZyzn5m2naFChGkAYnGFiEhza7BiKFu/aK8rOYAfCDV6nox/poIUKEAMualSlDKbkGrCguwNb+kPxeHdAFksl9CRTbsYUKAYLj8SW8oBOU0dTs6W0r06d4quIYWblKmRlSSravT96woUaEd4Pw7PyrJDMQ1aF4Kn4IIJCbAU35mI6QoUJ8jMPxNTLqGLml+8DpWKbF7dR+v1hQooTLnhEk1ax0c1c5fnFhwzjIkTSkEZlTFMGU16OQ9y3TpChQhheO4xzqmBUxMxiMgIKSSCHJOxYj2izwK0zEAzcwZOYs1O7O5d2bS8KFCaCyRfFpCSU+UadoUKFCA/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8" name="Двойные круглые скобки 7"/>
          <p:cNvSpPr/>
          <p:nvPr/>
        </p:nvSpPr>
        <p:spPr>
          <a:xfrm>
            <a:off x="1903479" y="850354"/>
            <a:ext cx="5279771" cy="435506"/>
          </a:xfrm>
          <a:prstGeom prst="bracketPair">
            <a:avLst/>
          </a:prstGeom>
          <a:solidFill>
            <a:schemeClr val="tx2">
              <a:lumMod val="20000"/>
              <a:lumOff val="80000"/>
              <a:alpha val="70000"/>
            </a:schemeClr>
          </a:solidFill>
          <a:ln>
            <a:noFill/>
          </a:ln>
          <a:effectLst>
            <a:outerShdw blurRad="190500" dir="2700000" algn="ctr">
              <a:schemeClr val="accent1">
                <a:lumMod val="20000"/>
                <a:lumOff val="80000"/>
                <a:alpha val="90000"/>
              </a:scheme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ru-RU" sz="2400" b="1" dirty="0">
                <a:solidFill>
                  <a:schemeClr val="tx1"/>
                </a:solidFill>
                <a:latin typeface="Arial Black" pitchFamily="34" charset="0"/>
                <a:cs typeface="Arial" charset="0"/>
              </a:rPr>
              <a:t>Структура </a:t>
            </a:r>
            <a:r>
              <a:rPr lang="ru-RU" sz="2400" b="1" dirty="0" smtClean="0">
                <a:solidFill>
                  <a:schemeClr val="tx1"/>
                </a:solidFill>
                <a:latin typeface="Arial Black" pitchFamily="34" charset="0"/>
                <a:cs typeface="Arial" charset="0"/>
              </a:rPr>
              <a:t>доходов</a:t>
            </a:r>
            <a:endParaRPr lang="ru-RU" sz="2400" b="1" dirty="0">
              <a:solidFill>
                <a:schemeClr val="tx1"/>
              </a:solidFill>
              <a:latin typeface="Arial Black" pitchFamily="34" charset="0"/>
              <a:cs typeface="Arial" charset="0"/>
            </a:endParaRPr>
          </a:p>
        </p:txBody>
      </p:sp>
      <p:sp>
        <p:nvSpPr>
          <p:cNvPr id="9" name="Rectangle 27"/>
          <p:cNvSpPr>
            <a:spLocks noChangeArrowheads="1"/>
          </p:cNvSpPr>
          <p:nvPr/>
        </p:nvSpPr>
        <p:spPr bwMode="auto">
          <a:xfrm>
            <a:off x="0" y="21478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2" name="Object 3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47428867"/>
              </p:ext>
            </p:extLst>
          </p:nvPr>
        </p:nvGraphicFramePr>
        <p:xfrm>
          <a:off x="-396875" y="2133600"/>
          <a:ext cx="5570288" cy="35099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4" name="Двойные круглые скобки 13"/>
          <p:cNvSpPr/>
          <p:nvPr/>
        </p:nvSpPr>
        <p:spPr>
          <a:xfrm>
            <a:off x="1928794" y="5715016"/>
            <a:ext cx="5279771" cy="435506"/>
          </a:xfrm>
          <a:prstGeom prst="bracketPair">
            <a:avLst/>
          </a:prstGeom>
          <a:solidFill>
            <a:schemeClr val="tx2">
              <a:lumMod val="20000"/>
              <a:lumOff val="80000"/>
              <a:alpha val="70000"/>
            </a:schemeClr>
          </a:solidFill>
          <a:ln>
            <a:noFill/>
          </a:ln>
          <a:effectLst>
            <a:outerShdw blurRad="190500" dir="2700000" algn="ctr">
              <a:schemeClr val="accent1">
                <a:lumMod val="20000"/>
                <a:lumOff val="80000"/>
                <a:alpha val="90000"/>
              </a:scheme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>
              <a:defRPr/>
            </a:pPr>
            <a:endParaRPr lang="ru-RU" sz="1600" dirty="0">
              <a:solidFill>
                <a:schemeClr val="tx1"/>
              </a:solidFill>
              <a:latin typeface="Arial Black" pitchFamily="34" charset="0"/>
              <a:cs typeface="Arial" charset="0"/>
            </a:endParaRPr>
          </a:p>
        </p:txBody>
      </p:sp>
      <p:graphicFrame>
        <p:nvGraphicFramePr>
          <p:cNvPr id="15" name="Object 3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98238981"/>
              </p:ext>
            </p:extLst>
          </p:nvPr>
        </p:nvGraphicFramePr>
        <p:xfrm>
          <a:off x="3707904" y="2060848"/>
          <a:ext cx="5570288" cy="35099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6512" y="-27384"/>
            <a:ext cx="9180512" cy="6885384"/>
          </a:xfrm>
          <a:prstGeom prst="rect">
            <a:avLst/>
          </a:prstGeom>
        </p:spPr>
      </p:pic>
      <p:cxnSp>
        <p:nvCxnSpPr>
          <p:cNvPr id="3" name="Прямая соединительная линия 2"/>
          <p:cNvCxnSpPr/>
          <p:nvPr/>
        </p:nvCxnSpPr>
        <p:spPr>
          <a:xfrm>
            <a:off x="107950" y="461963"/>
            <a:ext cx="7847013" cy="0"/>
          </a:xfrm>
          <a:prstGeom prst="line">
            <a:avLst/>
          </a:prstGeom>
          <a:ln w="38100">
            <a:solidFill>
              <a:schemeClr val="bg1"/>
            </a:solidFill>
          </a:ln>
          <a:effectLst>
            <a:outerShdw blurRad="50800" dist="38100" dir="2700000" algn="tl" rotWithShape="0">
              <a:schemeClr val="tx1">
                <a:alpha val="40000"/>
              </a:scheme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0" y="0"/>
            <a:ext cx="6230938" cy="457200"/>
          </a:xfrm>
          <a:prstGeom prst="rect">
            <a:avLst/>
          </a:prstGeom>
          <a:noFill/>
          <a:effectLst>
            <a:outerShdw blurRad="152400" dist="723900" dir="5400000" sx="90000" sy="-19000" rotWithShape="0">
              <a:prstClr val="black">
                <a:alpha val="15000"/>
              </a:prstClr>
            </a:out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ru-RU" sz="2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  <a:cs typeface="Arial" charset="0"/>
              </a:rPr>
              <a:t>ИТОГИ </a:t>
            </a:r>
            <a:r>
              <a:rPr lang="ru-RU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  <a:cs typeface="Arial" charset="0"/>
              </a:rPr>
              <a:t>201</a:t>
            </a:r>
            <a:r>
              <a:rPr lang="ru-RU" sz="2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  <a:cs typeface="Arial" charset="0"/>
              </a:rPr>
              <a:t>7</a:t>
            </a:r>
            <a:r>
              <a:rPr lang="ru-RU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  <a:cs typeface="Arial" charset="0"/>
              </a:rPr>
              <a:t> </a:t>
            </a:r>
            <a:r>
              <a:rPr lang="ru-RU" sz="2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  <a:cs typeface="Arial" charset="0"/>
              </a:rPr>
              <a:t>ГОДА</a:t>
            </a:r>
          </a:p>
        </p:txBody>
      </p:sp>
      <p:sp>
        <p:nvSpPr>
          <p:cNvPr id="6" name="AutoShape 2" descr="data:image/jpeg;base64,/9j/4AAQSkZJRgABAQAAAQABAAD/2wCEAAkGBhQSERUTExQWFRUVFxoaGBcYGBoWFxgXFxcXGRweGBcXGyYeGhokGhgUHy8gIycpLCwsGB4xNTAqNSgrLCoBCQoKDgwOGg8PGiolHyQsLCwsLCksLCksLCwsLCwsLCwsLCwsLCwsLCwsLCwsKSwpLCwsLCksLCwsLCwsLCwsLP/AABEIALcBEwMBIgACEQEDEQH/xAAbAAABBQEBAAAAAAAAAAAAAAAEAAIDBQYBB//EAEEQAAECBAQEBAMGBAUDBQEAAAECEQADITEEEkFRBSJhcQYTgZEyobEUQlLB0fAjYuHxBxVygpIzU6IWJEOy0uL/xAAZAQADAQEBAAAAAAAAAAAAAAAAAQMCBAX/xAAuEQACAgEDBAEDAwMFAAAAAAAAAQIRAxIhMQQTQVEiMnGxYZGhQoHBI1Lh8PH/2gAMAwEAAhEDEQA/APRpk5U45U0R9RuemwufcpyvjbjaEoGHlql1LrUplEkWCUC9dbBmjQzsRnSrK6MOgErmfemb5ehoH1pZLZsFPwX2nFJkoACpqnWq5SgddgkWtQQuqy6UoLlmunxanqfCBJnhAzsDMxk2cUN8Ayg525RqGdVA2xMVnAsUJOVSQ4di6mLuLkaOPnrrsP8AEvHpQmVg5VES0hSgNA2VA7s59XgTh3+HSVy0FcxSFLkKmZQHbYVNDl+sccsKb7cVxydSytLW/PB6VwfHGdIlzSACtLkCoFSKH0g4RW+H5Al4WShNkoCfakWEemrSPPlzsPAjuWGR0CAQ5aIjRigLxKiW8MKYPuMlTjAdYf8AahFRxbiSJEtSyHIDt+uwjCcZ/wARJoKTLyDKHKcw5yelVM3buYhkyQg6ZWEJzVo9TViYjK+kZPwb43TjgU+WpC0hz95DUHxDWti0ahopBqStGZJxdMSlQ6WsxwgQhGjA/NHQYjhGAdj1zQISMYIjIMJKe0FILZIcRDBiA8LKIbQ3gpCtk/2gR1M0GBmh2WCkO2TEiE8Rggaw4ThCGOEdUnaOKWIZ5rQASy4lB9oFTiBEgxEJpgmRLFY48OUp448aEdQqEsRx47neABrQoe0KCwoxXjPiqUIEoUAGZTbfdHvX2gPwRhRJkTMbNHNNfKDpLS59Hyk9kvFBiZasbikyXbOrPNV+FAqfYUHcRfeN8eJeHTLTy+YMqU2yyUN7FRCB2Dbx50JanLqJcLg7ZLTFYVy+TL8MwqsfjxnrnUZkzYITp0DZUj0j03FN9olaZkLT8j/SM5/hnw0plLxBDGaWT/oQW+an/wCIjR8SU0yQf5292EdXSwcYany9yHUzTlpXCJuCn+CnVn+r/nB4MVXBFMhSfwrI+kWTx1HNZOJg6QzO0RExHOxaUivoBc9hCoNQeidRzSA5+Lz/APToNVmw7fr/AHiuxGIBYzCQFFkyxVSzdgPvH5C9uaCZeHzDnACf+2C4/wB5so9Ld7wtI9VlXxjjHlSFqlpzBXLnKcxmKP4QbpFSVGjDW8eXcY4bmkImKUvPNW8tACQ6A4KiEi6l0T/pVekbbjWNGLxGTNlkywVLV+GUn4j3VYekQeFMJ9sxqsUtLS5LCWjRJAZCf9qWPdt48+Uu7Klxwv8ALO6Ee3G393/hEH+F3FGnGQkDKpBLOXGVvR3IBJ3j04peM9w7ColzEFKEJVnxCSQkAnnUakBzYRdTcSEh1Fvz7DUx14sfbjRy5Mmt2TpliK3iXiGRhyUzF8wBOUAk07UBOxaHTcST8ToBskVmK9renuIwX+IGJQlaAEBMwJYhL8qDUBagCCo1LBmGpcM8rlGNoWNKUqZt+CeK8Pii0tYz6oJAU24AJcdQ8XKk9Y8K8NJ8vFyJ05OYlQUgGvKVlAIzXIUD7CPapuMY5QMyth9Sfujv6PGMU3Nbm8kVF7BMOKI858SeOMTJUQChLKplGYLDsmv3gTSja7RrPC/F5k/DImTQErLuAdj2Ddu1YcMqlLSgljcY6mW5TDTKEczx0Li25HYcmVCaOBccKoBjhKhFEMJjuaAQ7y4b5P7eOGZHPMMG4Wh3lCOpDRG8OeGBIY4TEecx0LMKh2dJhAQ0qhZ4BHYUc8yFAM87/wAP5SFCYtSgVrIz9EucqK7kOemQamKbxFilYzG5EfeUJaP9INVdnzK7RmOH4omgJoL9f7xIjE5Vkg1YgF7PT6OI8qclUcK8cnZCT+WZ/wBj3DCoRKSiSlgEoZI1ypYP8x7wLxuaAlCnHLMSfr+keQq4utSgrOQRR4JxXF1FBeo6bVbtePQWaPFHn22z1bhs4CZOS4+N7jUqg/7Un8SfcR48eOgKWU65TXblf84LwniAzHFEgejjvp2FT0jfdiG56bO4sh8qVJJ7hgfep6D1aB04tOYgLSpf3lFQyp7kXP8AKP6xglTlt+BNrMpQ2H4R2rBcpZAZLACwFB9YXegG5upE6UklXmJUs0KioO2w0Ceg+tYq/FfiBMuSUpU5UKsXZO1NTb3jKYvGrQmhqSwrTvewqYzvEsWqYQgF8tS+vc/vWObqM6a0w8/g6cEN9UuF+S9xswy8OmSlQVNnqC5rEEO7Ilv+FP1BNiI3fApMrDSEShMQSkOpWYcyzVRvv8gI8v4fOBmVD5RQEips99ng5c4PlKUv+AEf+X9faM9PKP1ft9h9RJ/T+/3NuOLozjKtFMQt1FQygKQTvW46QdJx8tRdMxJJ/wDkUR/4J260HePMmAUc2Wk1PKPhDpGmvc7QNO4sTOSRYegLjvWOl5kjm3PV8VxSTIlqmBSVKa+YFSjo527MBoI83QPtuLHmzMst8y1k5WQ4dtlKoANH6GBeJ8SzEJdg1e39fp3gfC4woHKkkmrqBp2Gute945JTWWe/COxf6WO/LPQuJ4zDqUG8sBEuWJdElYyzT/0/wABq9rRbzeIykIJKksHPlgvmP8xNVE+3e8eTjETlqICcrgOVdDqT9PaLLi2IypypJUqxUBU7sOtveK5epjCO3JPDhlk3f0+yy4PhUYzFTJ85QyJdgT8SykgNslIZv9vWNT4WTJw0oyxNCnKVuoh+aWh7dQY80TxdUtISmWph/Kan2iHCccmJqUE0AsQwDtpBh0wVvd+zGXK5t1we0/5tK/7iP+Qh3+aSv+4j/kI8c/z5bVttlf6w2dx9egZ7Ut6RbvL0S3PZk8Rlm0xH/IfrEn2pP4k+4jw1XiRYNra5RUv2i64TxUz0klgQbd9qQ+6vKDc9ZViEi5A9RDftSfxJ9x+sebLUU1KmHWl6bdoIEyYAOY+8HegG56D9pT+JPuIX2hO49xHm06epy62PdX0eIvtLEHzTW1VfrD70PYbnqHmjce8dEyPLjizqtR6ur9Y7nUW5zcU5gdaw+5BhueoZoWaPMhjV/jV/yU/zMdHEFj7yz2Wr8zB3Ij3PS3hZo80/zNW821gtRP8A9oeeKLDVnMTfMph35oO5EW56PmhR59/nCh/8sz3VCg7kR0zzrh0vJLKtVW0pp+ZhgUC5bQV79PSDZuHUvlQHCRXt+rRCnw6ugqGL5thsa1948jC025y8nb1GyWNeABOJqxcEW0iX7YwIudu1Y4eAT3KgAUgs7ggAvU3po/WJk+H5pcDLUb/un76x17HHpIkrq96Wg7CnIQaE3A2EdwXAlqShSEqU7sSCA4VZiN94nT4anqUXBSUMelettDClbG0E8W4gShJzUetMwf6g3itl8UVbMrZ+h3iywvBigETCkg6HfQCkSTcGlJDKGVN0hIrUkh9P0iWpJDjBydIjnY0pluS6iKfXU3sfaK6RNyIK1O5p39P3aDkyM5Uo5kkANymxsba09xW0FYfwsrEoC86UJSpkjMAVNc5bs9KbGJaXJ6ff4O1fBX4XH6sy/wBtUFAua1cdf3eD5WJGZKku59XbeLf/ANEFS8rrLFvgoo3LPpUDq1IfM4N5eWWAoGzlGUsC2un71EdEviuDh0uTM9isYS9blJ+UHYKgzqqR8I3O/wC+u0TcQ4UlKzaiAsvdsxTRmCTrXQG0TKQkhIDhZUwd2Ski9nJLv2AFyYxN7Ui+GH9TAJ83diq57/kIIwc/zVhJXlGVZJJb4UKUkOd1BIbWLyVwLDkEoUkqD0UCM21SWc0L2qYmw+HlIl5/LlEhSsoUSWIJDsaB221EUx4muTGR65WVmDxY8gqqVTEluiQf6fOGSpg8wFbgKSS7EtcJ9MwHpEWKxySovlSGYhCWAYpcIS41LU6xeYdMvEv5TTMtSGUFJQ4YZSAyQe/eOWMHKWtLY9HI/wDSWNel/wA/uVyVk29nhkuSsAM9XFifhV/WLZGDMslpYD/eCmb/AGZW9XiJOIynmU1Zn/3BiqZ5ssMo8gKJa6/Ee70/p+sdALtmSD1VFzhylaUk4iRLcsM6me+ot+kAcXw8rD5P4kmeST/0TmKWY81md79I3pnV0SoGUjKWUsD36HXo0EJWAmiX6lRD+0CL4+5DyiWsVZYjmeJVBmEsdCf/AMwKEr4KKAaZlqN7n6mOoL1Kyx0cgf8AjWKyfxxa/vBuzj994AVOUS7n2IEaUJeRqDNXmQR8b/JohUUDZu8ZhMxeiz+/WJDh5quo6n9Yfb/U1oZoV41JAqkC13+kdABtVmND2O/WKCVwtRUDQHroOraRbf5dOIzEsAGDD4ywbKGcDdRps8GhLyPtsIQWJIBFTs7jY+0JTqOYl+prb6xDK4bMFDVRNyGSG6A9othhVBgVW/CAzDt6RGU64ZaPT/7mVpNaqAI6M0TKk6gp6t/SLQ4JCwAoLCt0mh+XSx3ivXwqUVFJSC7gHMp/kWBeldoXcE+n9MGy9AfQRyJF8HUCwnZRsUpWR/ucPHYNX6mOxIp+HycsvO45i6qsQ5YODcV03iSdOTkUQVEpd0sL335gz7Q7FYEpnHkzhYHOklUuiQSEggED0u9Y6nhCyeZL5kqPW7el2G7FrRzNziq/B2LFCUnL8j+HKeRNJLg5A9CGzE07NtAQxVQgAnmAfTKpVcz1+t2i84RwkowSiqWrMZgJSCAqji9QKF7aCKjC8IWmcFJcIo4UrmNFHQMakVpHZdSin/3c5e1dy8DcPjZyciisUmEANRIKkirM5tFxivEE6UM2dFc7goP3SAHZT6k+kZZeIUnMPLVRRNQfi39Lxc8QxaAmXnDkgM4o61jbuI7GRRdo4tnSorRLGVy6UMogpnht35RUEGpjLYPGpUUpWFeW5KwkjMRVgCxAcsHb6wuL4pSM6A6S6SkC5SElw4N3UfSmsQCVLlSTMzjzlj4UklnBoahjZ7isc+VRdXyWxWraG4/iX8QJli4Zs2Zi5LPqQGD9InlYnKpaQpQKSAguphpvAnhjDylrXnUrOGypToHqS6TegGt4uMR4dQrnE0hSi5SHcEHVwPlCUoObjfy2G1LSn4J8JjihSQcyiUBROdTEnoD6/wC3rCxkqZMYoBJSlwzBmmKuWoyaHpDcFKHnEZqBASNPhJB+VPQxT8X4qqTnQDlSwAAfV1Fw7NUABt/UzLuR+PsMTUJfL0F8UAUlas4CRLqr4nJUGSG1r6CIJBWshYQpSSGSoJLXZ/leKrAyzNySKoAdcygNw4+QA6PGpXxXy0oSAKpDfQAJ9tYkpQg0pFNEpJ6eCXDzsudZPKlQTWnwhD/J/aM/xri4mABGVmzFSUAG1rOzGDMVxfJJUCnOZjs5olxU0uqrtrFJOkHISGOUBSmFXfKlLXoHPoekWTWRKXkxvj1Q8CUohKX1DjZIJJYD0SfWPSP8JsN/CmzT99YSDuEBy3qr5RiBg5aUBU1a+cDL5dWZGoIrrUHaJ+CeIlykgSlspIUxVnyZ1OTmAV2H6s0UjURSlcaPWfEU2Z/7dMsrBmYhAVl/7Ycrc/dFnMYXx3OBxZl5SyOlHmBKvzEcxXi7KWXMmLISCSAQkkgPl5mYl7ExTTuLjzPNFDmcElyrlZI2/vFJtLyQhbfACrDoNctern5O0OlZRZ76Mw61aDJK0rmhJLZlADT4rdbtEsvh0vK5UK7ZlV1GtYg8h0LGCug0f5COeWmrH0NPpFpJ4fLYFszk1BLD2F4mmYeX8Ibozn6ltrbiMvIbWJlMMAq5AA9vlEieHJer2obfXSDpXDyFAJBOayUuWIawFf2dotf/AE3kTnnzESUbqIzHpl/J36QRlKfAOMYclAnCAG/Y6xYYLh00pzqaXLF5qzlR6PVR6B4mVxOVLl58LKExblpk49w4QwA+X5RIcGqelEzEKzKDKKlWTqwFki1h84TcVu3Y93wqOSJQYmVLJWSeeYWYPcIsDs+Y9oJlcOUS5/5KJJUfUu3W/aIDNK1JCKhL6Aeo26Q+TgluS+gT8ID/AO46RCUnLYoqRZCWSzMVCn7PrDcVOKWzqFKskim1g96PSG4bA1dR5QXowTezXgqdw6V8KfjIqfa4YAudA2kGkzqKgcUD8oJcXLgepPypB2AAUWUk1euYA0NGyXd46nBoQRRDNQO1Nt2fSJ5qkywrKjORXKjlftSpZqQ6FY6TgkgAAqA0D/qHhQ/CT5S0BTM9wQkEHUN3jkFMLPOJvisS1qRmWMrhwXHtFtwLjnmOoKzH7zgDSPP8ep5qzutX1MafwWj+HM2c/QRPqcMYYdSu9imDLKeTS+A7jGPxC5iBKVNEsqAypSKBJAWVKSSQC9HZ8piwx8grSAklwpJJZRsoHbZ4iwCBKRl2Jh83iKQLxxvW3FxXH8/c6vjTUnyQ4vGB5oDG1jq4oXHUwOlMtf8AEmLUFSsqkIFfMUClTdKoGouYqcQslcwoSK1YKZ9yr1BiLE49wkOUsO+lfSPUg8kpKUjz5qEYtInUFTvMnTDVINbOr/8Alx8oBwcpc1SUElRWrU2H9nMFI47KEsJyhdGbM/MdSBS9YK8OpAecrKKH/UBZzGZzcVKVfYcYJtRT+5dYHCZJWYBlBJADkhg7Bj+TaxX8Q4p/EI+6EpL5SavoU11T84FxHHVqLB0J05SP/IP+UVOJx81nQjlJYLUXBvUJ2pq8c+LpZatU2VnmSVRRf4fi6UJVMSoEhnHML5mblvcsSKA7RUTEpmIXPnL58zhBrn1cnQOzDXpFVOxCkoCVqKiVOWaoO2xaghp4apQACuUkgHVmJf6R2Qx6FpT/APDmlPU7o0eGmpkITzpXMVzLLktmBAFjao6l4lwv8UywZyUA5iSA6+QAgAOHJcUBfpZ8r/ly5CuXMoEXS6a9g8HjzAhJzFICweYkKQS6TWhZiHjUYaXfkUp3sRKnrXlll84JYCnMVF6abf7YtJfDx9mOVSSu6hQkfEPielwWiywHhiYazVhaQxSwLpLXzUJSzBuvSC/4MtwVoQdDlKyW/EBr7xpSp0DhauzO4bBkAZQolq5lqSn0y6V1McmcEnmWoBGVWZxsaNQk0DPGhxeIzZGJNQAUS1c2bLptXQmLXh80TL5UDdWYuxblKUks2picstGo4rKfhHB0eWkTCrM1UgvzCjtUAkN+6Aw8PAmpyh0FBU2WxRQvp94RpZuACkFUky1hAJWAWUzGzgPXaM5IxbTCpIcsQDlUoczOCRcuAC1XjnnkbZdR0oiXPRLOYpScrAcrKckBIiTBzcPNmKzAomrQqYygspU16hmL9DAniTDGdLzSRzAgKDkqFQRRrdSxFBVw9DhZk3CzB5oSl0KSkk5lczPT2vtFIQk1qQPJH6Wa/hODXNImyQ4I5tnFgouzgEdYtP8AK8LhwZk+awcnK5DHUB+bagAsIzWN4uuRJSqTMUgqFVcqkqIUNMoahURe+0UUhUzETAtZKhcqVUqtodP7RWoY95bv+CblOe0XsbfiHi+aEFODkCWn8a2BPUJ//R9Ix+Ek4nGzT5ilkj4ip3A2AskfsCNbwnhilpzKonTrf2t1jR4GUQOUSwjQ9ez1PWJd6c1wPtwi/wBSr4XwKXLF1rIvqLWLQcpCTRQLbAdtH7RKqVm1Ox0bow0jk8plgXAJCQwJUCra7gVjGkeokl4dKQyZeXazmBpqiCwADfeNb7B/rvBExBuATUB9akD6HSO4nh/KQHG5vbtY/rGuDPIyRJH3u5VQ12gLGkBSXUebR7tVyO0PHCsxzS5hZkvmAYKBqQB6R3HYaXKaatOYjoSXItyihgAeZaLlGYaEnKM2jPT86COoxKAnn5lGwANegYsPeG4HHJUSQAdGa3QuKBm13gnET8kpSkjnA1tXZhCYFxh+CpKEllB0gkMaEhyKwozmHxs8pBTJnMbMuW19MweOw9S9Cr9Ty7DYjCTlEKQEEgnMmaDV/wAKwCCbxbgysNJZKyQokgFsx7Ma+kecONvn/SHYaYUqBFG9YpLp9X9Tr0Zjnrxv7NjJxoWtzMTaxC0HU3gdeNnLcykpCBQFXMetTp6awNgcSVjLmQrMWayraf2iX7WtP8OYkM17ZX6ChJ/OK1XBi/YNikTlHLOXYtlszV+EUhuJnkMAWKWIpfRukS47HhaiEgsSTWlwPoYiTgpi2yIKu1vUw1bW5l0nsR4eSnO4sebt0iHG4dSCWKjLCgSM1Goa13i5kcFm0JAQwI3dzq19NdItZXhxxzqDG7JAfvAn7G16M5JxYLJGZLmnPnTWwIP1aDZ+NUqVkKFFbpokcrJfbd/lF5L8MYdJogKY3JN+1oORiEJty9T+cZaTNJsyWG8Lz1t/DIA1VT6xoOG+EcgGdbs7No9aRFxHi04KKQWAsU1d7X/KARiZ2UnOslz94s46iG2JIteIyZKEtKUDMChrXq5iWVjjKSEJT5mYZgopYczUo+axr1is4LNWpZFFDKCodQCMwVckktljUo4XlkSSlKRLCEZ2UVBKilzmrylz22akQk0siVlE/i9ikn4zEKDIZKCGKctA46m3pFrK4RKQhImF3DBTWarFrigANDp2qsTJVlmCXMSUkkpJ1q7VFItJWIUpNeUgs9DdJqA3X3ETyyk9l/BWFRVsQloC5QAYJUkpqUlTEfFv9Y7xCZkRnQCQn40mq0uWf+ZDlnuCQCKgmoxGGlrASUlkkuo/Gt2+JV2iw4cyCASCgggIPM4NCkPUApKgRUVBpeB9PNLW/wBjKzJSpBHC+KJKgSWFQex/Q5SejnSB8RN+zTFSVTCkywClRAYoLMwAYX+ShoIopajIxS5L0Qpgd9vkxh3iVIUAoggiSlIW5ZwrMQ1qV6xTFDQ9SNZMmuNUaHhPGUThNJUJYlhgoglS1qBsBdgAr0EYAlU6ZmUSplVrUt000i9w0qacLLMgsUrUVLICGKgwDpOYuMzvem0XPhX/AA6Z5+MSFEl0yweVjqoA9bdPSNa95Sb5I6KSSAOG+GMXiZCQrKlIUeYmwbYVVX841/AvD6sOMvLMehWQwbZKACwBu5Dv0i5wy1BLMhKRYJtlBbUUb2ET+StQISNqvlHyFrfpGHLVyb44BVSwkUZ63pX0t37RDNxBALMopIepaulbHXWJuMSRKlKWtRIDcopmJLAfN4r8BiZSlGpWxBYlmtVh2g+wgh/LBUpOvMKKc0ICXOrCpO8SI4iFqSMigS4JykADcDo1/eB+LlCyhKrVoCejWPzO/WJ8FkTlANVdzYPfWjVEIYR9vWkhCZZLXU7Bg7GtT8q7wRiCZgUHAfXW9Q4pv1hZN9X7NoOkclqS+Q7D10cgaf0jLGh0lQTcgNQnUkadNYfPUMwIICTcnYau9g4f3eJ5KgRcG9TVt2I00rDkyElLIa1Ltb5d4VgNwuAADMnKokpUkM7+tC0VvE+FTEsJYFSxJNALuz7PaLBMuYlQIFCkgijAioNtTE0viKVKUgVKRzbClsxo8LkODKr8NLeiqdFFI9tI5F+nzCP+m/ZdP/qfrHYzub2PGU8Ew/4ST3PXRPaGzPD6F/DLIPT9KxbJDWSG3P8AeJ5eJy0Km6bx32zmpGcR4Kmgv5iU93J+Qi6w/A0sAtZmEbBn9yTBkvES3Ygvup27fSkEzSygQzNa3vvA2xJJAGL4fKlpBCBmJFgH2+IxNhFpUpQDjUOz+whuNSZqLsGBe4BdhbWpiPDBCknygnzRyqUCSpx/KSwNiQ0QnNxklvuVjFOLYS+VfI62vTtb3hTJpqlm1e4cn5tWkPRhSlOiVZUvqCq1A71aApEyb5quYFJpltlNAXf1LxckTmaAU5yRag277dekETsOmtSoM4oX9TS9NIrsdPBmglJCUlioihHT6xcYaaSaJBtzVAqB76+8ZtDplLiFsoHIyTQJpQJJcks1LxaSuDlkKNUq6CxbcgNWhh2N5RmLOlTKYPl1BiVHF3SUKUSkDlBDkVein+GpudI5p6m/ityypLcCnYxElRQhBVNQrmCAAAafEo/eFmDmzwRhuMEKByrlqSnLmopBDNzC+VrgpIpWK2atRYIAABJcBiSS5cjVyfeOy8Vl+Kg9opDo0958kZZq4LrF4FJAmoYJLBSEkEJU1MpvkUASNmIe0DryoS6iANf3rBXAsYJ0qclADJTlcD73xJYAVII/8o894ziZwWUzgpCh91QKSH6GLYJqNwfK/kxkTlT8F3xHxKgcssP1/QQvDuIQmYrEz0laEcqATQzFuHI1ABOwqK0aMjnBfvbUxOOJ4iZL+zpUvISD5aSou1QyX0IBs9IMlzVBFKJdcenibi1qTk+FgZbnOso11UoE5Xb7vuyXgcSuWmSEtkGYaEvQg5izjakHeHf8OZ6lS5s1WVCgSQC00EOwYihLAufrHouAwaEKVLTKJcBSlGodmubqpYRHaNJbl07Xoo/AfDJkmXM86WxJDBQqClw/MGG4vGzOPcMUtSgsGERyUgULvp7baesDTMYalJzVIFifQC/rGXu7BE/lOGRy7Eh73veCArykMSSwuXJgKWohqFy2n6Vh3kPVZJB+5YEjTLfc9WhMaKfxXJXihLTLbKkupVakhmT+JhmL0HWO8K8PSpKUgJJUzKNXUC/4TatYv5yUAMA6h7gA3L+sRpKlCoynQU/DVwD9Hg1OqQURSMKlJypSlk2pmYatrUavEqQwcVZ/Sp0AbetIatFQHSNQX5lEUVT1gtKHZjzLBLGlKXFDAM4EEMf6aiOpkPY/FSmkWaZIyt+EAa6fP5wH5ZTcaliHLDtBQiAYcAFKauGOrUoSmlDWAkTQlCQrKFlWUVcKP8o/LpFlkVlIcpUBRRFNnqer37xVYbByhOJC0rmAKIBVmNTVguo17PBSAsRIMxwfh6Fnr7+ve0KTgE1B6AglyzDU1Ot7wFw/EHzilQIDG1Mvb0egi0nYI5SlyQDmHMc1Kt72hagolE0JoCkAUAtTs8KBF8QlvXOD/phQ9SFR5phkJKmck6Pb2h+JUAgMH0Ab9/swJgZgCwNvXTU/u8GLxDr6Cu8dRMplYwKVlYk9qD3/AGYmwqVEEk0DEgWp6bGLGfOQVMQwZhYOaBwesLAykqzWcljrzetmAEAhS8OMrEgFZByjYdGjnCOHj7PPmy5ZEwT1JzA8xCSlhlIaqTU9ImRhCeZJsSmmnYnQ1r0PeLTBYhaEzDKLELCimhScyB8QIINU/OODP1NOolow9lJhppSCwd6+9TeJftASXAdRc7sw6/ukWuIwSMSAqWgS8QA6pQfJNFjkBDhdHa3zIpcNjfLdJS5sXoQQ4bo1RvHVCfcXxJtaeRv2HzRzrObKQGsAas24rAOCXPlTVJDFFlOXszZToW/rBk2bmUVMA/3U0FN94a/9ovDp2pW3/YxLPtSJl4gkNQbgfqaxGEjX+kBYviqJernYRQ4zjal2oNhF/jHghvLkv8XxdCKCp+UUmI4guYWFSSwHUlqRWqm1AuSaDrE+ExSpKwtKilYNCKNXfeIznexSMTeyeOnCy5OCSnywpImLmpSV51KuQCRnLgh7BgGpGK8QrE7ETpktS1y8xZUwjPlsH9iGGggniMydi1Bc9aiEpABPMWFQKMzlzFvwrhK54SnIPLBoTRJbvqDo28cUIqD1efJ0PcD4V/hzipqUqypSlSXBKqsRRwATG14N4JEllLZUxrpAypZrOH9aXPWL/huZJyAFZCbD4djQkM7dILRhVrKgSEpGxBr2D60hymNIjw8rKA6nKbtRujWJhT8QVS2QkOQxJOUhxsKvU0g6VhEtsr5X1YtDV4VKVPUhvT9XjGo1RT8O4EUoyBRLO6zS+xs/vB+C8NokgiWBW9a+pvFhMVRhy9R6Xp87xyZKcuaVf2gtsAfDugVOal0pZ/m35xXY1K1LlraxcvZLOKjcjW0HgOtionM7EBhRjcEtcbWgYSwZhKw4Pw5alhT4hQHWvWGkKyQ8Q80rCHFw5QSBsXs5ce0Sy01Ae2lH1f6Q1koKmKurkMC2o1q2+toGHKoqTdTVqbaX6xpRByCF4YJOYHmCW3d2Z1Q3AzRmJJCimgYAnLsCbB+8RKk3GYupy6izPT2jpkkKLD4zolwCKO/ajRqjFlhL4snIFEqH8rWLtXTo5gA8ZCgUkHmsLkOKuBTUUif/AC45Q7E9asSNnHakdkYYZmCUuoF7gEWJYPV9+1IaiFj3UoAKmJFQAdS+4e+lIruLcALBclaUuOYfe65VO41o3qItThGTQcrUahIa1yaekPRhyqW7GWoNchVAX9zWkOkK2CcNwIlyUhZzkkOST8Rpy15TpStIPxJKZZUhIzPzVsGNRuQWps8U/E8aUkZZeVThlKbZi4Hc0vE+JlLmpSapKgAcouH2UdO8K7HVCXjZX3lSyrUhyHatXhQbK4PlASDQDVn+UKFS9BbPLcPhjYEhzsKnVwdKxKwcNVZP6gfKD8DLonMkmtbBmcd9U2hmKw4zhXw0I7V29WijklYJFRi2CkkgHMaaUodfX2grDzMi1JKXc5wHuDdzu717RFxPw0mec1QWAbRgNz8NniHBz0y0i6lAEXpff3trElN5ItRW5uUdG7CZsxa560odGGRQvRUxmNwaAWP7YefjJaVqyDQZfLOViN1D6dTFfjMStYyAnKNBQeu57wIJGWL4unUVTRzyy+jQ8N4upUxIUHLgIWn4kqJ11IfUf2s/EGGC0JxKU5cxyTBQALApQAMCkfsvGNViwmpLERtOFYz7Vg1hSgVTJbs/NmSsoSo7Vbm6V1iWWK6eayQ44aNRbyRcXyZnE49KBUxQ47j5VRNBDuNeGsXIR5s+XlSSA+dCql2BCVE6GKmTgVKGYhk7/pvHX3VJWnsRUHY1U0k7mCpeFIYqoNv1aHyZYTa8S19IjKd8FlAEm17aD9IZKJUoFNSC5B13gsYV1BOUDcmgFrn9I9G8PeD8JLQDMTMVNLKq4CXBtysKEE6xhy0oaVgPAPDypjFeVKWBPMCS9QMqTqH2jYp4cg2egyhqMA1qUsPaCOF8Gl4dCkJAOYu5VmOwdwKC1qvFigI+EHT6UjnstyQ8NwwSOVblQHdrvcv7+zwYkMaAd2b294jyszfsbfSHKX3+v5xN22aWyGpUa7g17RIEkhizf229YrF8NdZmrWovo5CGBOgvBiJgLMaaNZgLvtFFEy2Pn45KRcVo5Bb0/QQEpPmFJJUXqEk5WYap9odPlqUM2U5XZJBck9PUlm2jo4Wt3CSBo4NO71rUfpFUqMWP8wBTMcydRazBy9S3q0NTKKnIYPmsG+I7PU0v0iZGEepop2L6dn/d4knpQkZlTEZSWu1dgRbX5Q6AhGGa+p21bt0MPl4PQCul2/dY5iJtTlUHFwwUQWcd4JExRZ1IbR0k1qKV/bwWKgaVKBSSFA3DMwzP95xQQThxmSUgKaoOoSUnU3L9RDJUkhRzF2JKfui1t263pHZOKCVFFbOGDvRql94AIQmYWKlAULpKXBJLAZg5boHPaAE8bQhSk/GEHUFTrYOQVVSxp7xZYnFZZa5yuUollV3SAkZvqI8u4RxAiSpTjOSo1F3It1vGkhNno/CvEspVMpQTRv3rBMni+eZksUkU0qPnf6xj8DNQt8yQSQxvQ9Gi1wE0lmSCkJ5lEP2dq0b5XgnHbYIv2GcfkGbNEsKAIDmlGp1/mixRIXyJlzXyBlgs5eoIGjHTbtFLMlkKBGZsxDDmASBmBdXpZwHvDp+PlJnmaoqohhkGXQlhUZgXuPlE0qNNmj5twOlKQozyPFCSH8ol9SQ/yEKNUKzNyJrFi3NuWtfsxEA4/iyXOQlRc9Egd77W2iknT1LLqL1drJrW0NjqXTp/UReavpCZ+OUuhNPwiifbX1gcpe8JSwIAxfFQmgvF0oxVIk25O2GLmAdIrcVxQWT7xVYriClaxBJBUoAVJ9PcmMSn6GkXnhrhYxuJCFzPLlp5lq+9leyQB8RNNhfofROMeKJEopwmHyNLZAQlQSlDfiWaA+5cl2vFZ4P8IeVJzTZklBm/GrzUFSUvox26tV4x0rh8tMxZSTlKiUg1ZL0fejUjyptZ5u3suDrjFwSNd4lky1YaUqbORNm+YTkQsKlS0gK0BLlyKly5jMT8aghhXoGemzxBipj/ABfCiwYBNTVgOwvAwKTUTQkiozAEgsLRbHj0qhSluQkMWZ/T+t+kES8Kr4lKSkaJfmV2py26x3CYIpU6vU97XPzjaeEPBhUsYieB5aSMqK8ynBBOyRdjeml7uobsmrlsT+CfCjf+5mghAcykqudlqFrW99o3S1kKCklIzMVMkuWvV2/tAuMxYQ5a9bm9BQ6aX3iTDIK6hm6hmVr7bVqTakccpObOiMVFDJqj5xcOwfNoKaUvrrBiJAAcfeuQHewqR2HtBiMElSBZzrqYSZBDD7oZtO9tI1oFqIEUdIBpqfm28NlBQUSah6BhTr0avvE+UE2r9f2frD04Vqs1z6GNKImyLE4jVIL7Cr9Bp+zAJUEkOMymNrU+guaQepJJoG0drh9PcwxWH31IDt+gjdGbIsPyoChzlnDvc0DD1+cGEEHMVVYA15afywNPkkmpZGwcE/6jtTSIDjEHlSTRqGtCWYH0au8AgTH4r4srO1waEh7a6AO7RSqwqylK1MVS1AkbaWrX4YvJ2FQfgKQX2pqSPkfaGYlRCHTlUog1cAVY1H6wjVA4kZyVpWU8rFSXq7/Rhb+x+FwpzpWsqVlelcocHo7tvAuAmLSjnUkMMy3BSAkPVJFQ12iNXHQEkqUlq5Sl+Z6jQGn61MAF+yVMcw3qLfO/5GAMdx6RJmVHOaGgfQB9WjMJ4wfLmLCylzq6jShtrq7aCKKfwxS5nnFZUdSNO7msNIT2NX4k8SpVh5yXqpJQKOOZLFnNBU6aR55hJmUAZiGPpZi/sPeJ50zOWKiAD2Fblt4GRlAINNe4/rtG0qMs0+HmEB6jfo532i58P49Qm0oCKmjmu2+vpFHwrEiZLBuLObON32DRoPDaAa3ALcrNc/R2h2I0PkhyU6jc/Ib6egpFVj0IEpSSnNlqCQCQBsa6X9YNlqKCQC9TU6GpqzAaxXcQ4iggkLBWlQagIKgSm70Ha3vGaNE2FxMkoByu+pSa9aKhRnp2PmZjX2lkh9dYUOjJkytoFxWPCYUKO5ujmRUYriZVFbNmPChRFs2RhTltzFxwnhv8SpIKQ/brSFCjnyya2RXGkywmL8vlAS4fmygqY/zQHPxBDqFT7RyFE4clJbI7w/DqJDqygE5QPiJ1D6CrOTHpHB/Bckc83NzB/KSRlyKo61MSpVzfVoUKNZXXAsavkmOGwmFxCZcuS+egz8wBvyigG0WqeIvQUSVMxq3c3NLiFChPg0ti+lYLQJST+IgGu7bxNJwywACX3O5eFCgilQpPcNlyE3b67w8yQdI5ChmReU0MUmFCgAjWoD3A/IflDJ00JZyzn5m2naFChGkAYnGFiEhza7BiKFu/aK8rOYAfCDV6nox/poIUKEAMualSlDKbkGrCguwNb+kPxeHdAFksl9CRTbsYUKAYLj8SW8oBOU0dTs6W0r06d4quIYWblKmRlSSravT96woUaEd4Pw7PyrJDMQ1aF4Kn4IIJCbAU35mI6QoUJ8jMPxNTLqGLml+8DpWKbF7dR+v1hQooTLnhEk1ax0c1c5fnFhwzjIkTSkEZlTFMGU16OQ9y3TpChQhheO4xzqmBUxMxiMgIKSSCHJOxYj2izwK0zEAzcwZOYs1O7O5d2bS8KFCaCyRfFpCSU+UadoUKFCA/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7" name="AutoShape 4" descr="data:image/jpeg;base64,/9j/4AAQSkZJRgABAQAAAQABAAD/2wCEAAkGBhQSERUTExQWFRUVFxoaGBcYGBoWFxgXFxcXGRweGBcXGyYeGhokGhgUHy8gIycpLCwsGB4xNTAqNSgrLCoBCQoKDgwOGg8PGiolHyQsLCwsLCksLCksLCwsLCwsLCwsLCwsLCwsLCwsLCwsKSwpLCwsLCksLCwsLCwsLCwsLP/AABEIALcBEwMBIgACEQEDEQH/xAAbAAABBQEBAAAAAAAAAAAAAAAEAAIDBQYBB//EAEEQAAECBAQEBAMGBAUDBQEAAAECEQADITEEEkFRBSJhcQYTgZEyobEUQlLB0fAjYuHxBxVygpIzU6IWJEOy0uL/xAAZAQADAQEBAAAAAAAAAAAAAAAAAQMCBAX/xAAuEQACAgEDBAEDAwMFAAAAAAAAAQIRAxIhMQQTQVEiMnGxYZGhQoHBI1Lh8PH/2gAMAwEAAhEDEQA/APRpk5U45U0R9RuemwufcpyvjbjaEoGHlql1LrUplEkWCUC9dbBmjQzsRnSrK6MOgErmfemb5ehoH1pZLZsFPwX2nFJkoACpqnWq5SgddgkWtQQuqy6UoLlmunxanqfCBJnhAzsDMxk2cUN8Ayg525RqGdVA2xMVnAsUJOVSQ4di6mLuLkaOPnrrsP8AEvHpQmVg5VES0hSgNA2VA7s59XgTh3+HSVy0FcxSFLkKmZQHbYVNDl+sccsKb7cVxydSytLW/PB6VwfHGdIlzSACtLkCoFSKH0g4RW+H5Al4WShNkoCfakWEemrSPPlzsPAjuWGR0CAQ5aIjRigLxKiW8MKYPuMlTjAdYf8AahFRxbiSJEtSyHIDt+uwjCcZ/wARJoKTLyDKHKcw5yelVM3buYhkyQg6ZWEJzVo9TViYjK+kZPwb43TjgU+WpC0hz95DUHxDWti0ahopBqStGZJxdMSlQ6WsxwgQhGjA/NHQYjhGAdj1zQISMYIjIMJKe0FILZIcRDBiA8LKIbQ3gpCtk/2gR1M0GBmh2WCkO2TEiE8Rggaw4ThCGOEdUnaOKWIZ5rQASy4lB9oFTiBEgxEJpgmRLFY48OUp448aEdQqEsRx47neABrQoe0KCwoxXjPiqUIEoUAGZTbfdHvX2gPwRhRJkTMbNHNNfKDpLS59Hyk9kvFBiZasbikyXbOrPNV+FAqfYUHcRfeN8eJeHTLTy+YMqU2yyUN7FRCB2Dbx50JanLqJcLg7ZLTFYVy+TL8MwqsfjxnrnUZkzYITp0DZUj0j03FN9olaZkLT8j/SM5/hnw0plLxBDGaWT/oQW+an/wCIjR8SU0yQf5292EdXSwcYany9yHUzTlpXCJuCn+CnVn+r/nB4MVXBFMhSfwrI+kWTx1HNZOJg6QzO0RExHOxaUivoBc9hCoNQeidRzSA5+Lz/APToNVmw7fr/AHiuxGIBYzCQFFkyxVSzdgPvH5C9uaCZeHzDnACf+2C4/wB5so9Ld7wtI9VlXxjjHlSFqlpzBXLnKcxmKP4QbpFSVGjDW8eXcY4bmkImKUvPNW8tACQ6A4KiEi6l0T/pVekbbjWNGLxGTNlkywVLV+GUn4j3VYekQeFMJ9sxqsUtLS5LCWjRJAZCf9qWPdt48+Uu7Klxwv8ALO6Ee3G393/hEH+F3FGnGQkDKpBLOXGVvR3IBJ3j04peM9w7ColzEFKEJVnxCSQkAnnUakBzYRdTcSEh1Fvz7DUx14sfbjRy5Mmt2TpliK3iXiGRhyUzF8wBOUAk07UBOxaHTcST8ToBskVmK9renuIwX+IGJQlaAEBMwJYhL8qDUBagCCo1LBmGpcM8rlGNoWNKUqZt+CeK8Pii0tYz6oJAU24AJcdQ8XKk9Y8K8NJ8vFyJ05OYlQUgGvKVlAIzXIUD7CPapuMY5QMyth9Sfujv6PGMU3Nbm8kVF7BMOKI858SeOMTJUQChLKplGYLDsmv3gTSja7RrPC/F5k/DImTQErLuAdj2Ddu1YcMqlLSgljcY6mW5TDTKEczx0Li25HYcmVCaOBccKoBjhKhFEMJjuaAQ7y4b5P7eOGZHPMMG4Wh3lCOpDRG8OeGBIY4TEecx0LMKh2dJhAQ0qhZ4BHYUc8yFAM87/wAP5SFCYtSgVrIz9EucqK7kOemQamKbxFilYzG5EfeUJaP9INVdnzK7RmOH4omgJoL9f7xIjE5Vkg1YgF7PT6OI8qclUcK8cnZCT+WZ/wBj3DCoRKSiSlgEoZI1ypYP8x7wLxuaAlCnHLMSfr+keQq4utSgrOQRR4JxXF1FBeo6bVbtePQWaPFHn22z1bhs4CZOS4+N7jUqg/7Un8SfcR48eOgKWU65TXblf84LwniAzHFEgejjvp2FT0jfdiG56bO4sh8qVJJ7hgfep6D1aB04tOYgLSpf3lFQyp7kXP8AKP6xglTlt+BNrMpQ2H4R2rBcpZAZLACwFB9YXegG5upE6UklXmJUs0KioO2w0Ceg+tYq/FfiBMuSUpU5UKsXZO1NTb3jKYvGrQmhqSwrTvewqYzvEsWqYQgF8tS+vc/vWObqM6a0w8/g6cEN9UuF+S9xswy8OmSlQVNnqC5rEEO7Ilv+FP1BNiI3fApMrDSEShMQSkOpWYcyzVRvv8gI8v4fOBmVD5RQEips99ng5c4PlKUv+AEf+X9faM9PKP1ft9h9RJ/T+/3NuOLozjKtFMQt1FQygKQTvW46QdJx8tRdMxJJ/wDkUR/4J260HePMmAUc2Wk1PKPhDpGmvc7QNO4sTOSRYegLjvWOl5kjm3PV8VxSTIlqmBSVKa+YFSjo527MBoI83QPtuLHmzMst8y1k5WQ4dtlKoANH6GBeJ8SzEJdg1e39fp3gfC4woHKkkmrqBp2Gute945JTWWe/COxf6WO/LPQuJ4zDqUG8sBEuWJdElYyzT/0/wABq9rRbzeIykIJKksHPlgvmP8xNVE+3e8eTjETlqICcrgOVdDqT9PaLLi2IypypJUqxUBU7sOtveK5epjCO3JPDhlk3f0+yy4PhUYzFTJ85QyJdgT8SykgNslIZv9vWNT4WTJw0oyxNCnKVuoh+aWh7dQY80TxdUtISmWph/Kan2iHCccmJqUE0AsQwDtpBh0wVvd+zGXK5t1we0/5tK/7iP+Qh3+aSv+4j/kI8c/z5bVttlf6w2dx9egZ7Ut6RbvL0S3PZk8Rlm0xH/IfrEn2pP4k+4jw1XiRYNra5RUv2i64TxUz0klgQbd9qQ+6vKDc9ZViEi5A9RDftSfxJ9x+sebLUU1KmHWl6bdoIEyYAOY+8HegG56D9pT+JPuIX2hO49xHm06epy62PdX0eIvtLEHzTW1VfrD70PYbnqHmjce8dEyPLjizqtR6ur9Y7nUW5zcU5gdaw+5BhueoZoWaPMhjV/jV/yU/zMdHEFj7yz2Wr8zB3Ij3PS3hZo80/zNW821gtRP8A9oeeKLDVnMTfMph35oO5EW56PmhR59/nCh/8sz3VCg7kR0zzrh0vJLKtVW0pp+ZhgUC5bQV79PSDZuHUvlQHCRXt+rRCnw6ugqGL5thsa1948jC025y8nb1GyWNeABOJqxcEW0iX7YwIudu1Y4eAT3KgAUgs7ggAvU3po/WJk+H5pcDLUb/un76x17HHpIkrq96Wg7CnIQaE3A2EdwXAlqShSEqU7sSCA4VZiN94nT4anqUXBSUMelettDClbG0E8W4gShJzUetMwf6g3itl8UVbMrZ+h3iywvBigETCkg6HfQCkSTcGlJDKGVN0hIrUkh9P0iWpJDjBydIjnY0pluS6iKfXU3sfaK6RNyIK1O5p39P3aDkyM5Uo5kkANymxsba09xW0FYfwsrEoC86UJSpkjMAVNc5bs9KbGJaXJ6ff4O1fBX4XH6sy/wBtUFAua1cdf3eD5WJGZKku59XbeLf/ANEFS8rrLFvgoo3LPpUDq1IfM4N5eWWAoGzlGUsC2un71EdEviuDh0uTM9isYS9blJ+UHYKgzqqR8I3O/wC+u0TcQ4UlKzaiAsvdsxTRmCTrXQG0TKQkhIDhZUwd2Ski9nJLv2AFyYxN7Ui+GH9TAJ83diq57/kIIwc/zVhJXlGVZJJb4UKUkOd1BIbWLyVwLDkEoUkqD0UCM21SWc0L2qYmw+HlIl5/LlEhSsoUSWIJDsaB221EUx4muTGR65WVmDxY8gqqVTEluiQf6fOGSpg8wFbgKSS7EtcJ9MwHpEWKxySovlSGYhCWAYpcIS41LU6xeYdMvEv5TTMtSGUFJQ4YZSAyQe/eOWMHKWtLY9HI/wDSWNel/wA/uVyVk29nhkuSsAM9XFifhV/WLZGDMslpYD/eCmb/AGZW9XiJOIynmU1Zn/3BiqZ5ssMo8gKJa6/Ee70/p+sdALtmSD1VFzhylaUk4iRLcsM6me+ot+kAcXw8rD5P4kmeST/0TmKWY81md79I3pnV0SoGUjKWUsD36HXo0EJWAmiX6lRD+0CL4+5DyiWsVZYjmeJVBmEsdCf/AMwKEr4KKAaZlqN7n6mOoL1Kyx0cgf8AjWKyfxxa/vBuzj994AVOUS7n2IEaUJeRqDNXmQR8b/JohUUDZu8ZhMxeiz+/WJDh5quo6n9Yfb/U1oZoV41JAqkC13+kdABtVmND2O/WKCVwtRUDQHroOraRbf5dOIzEsAGDD4ywbKGcDdRps8GhLyPtsIQWJIBFTs7jY+0JTqOYl+prb6xDK4bMFDVRNyGSG6A9othhVBgVW/CAzDt6RGU64ZaPT/7mVpNaqAI6M0TKk6gp6t/SLQ4JCwAoLCt0mh+XSx3ivXwqUVFJSC7gHMp/kWBeldoXcE+n9MGy9AfQRyJF8HUCwnZRsUpWR/ucPHYNX6mOxIp+HycsvO45i6qsQ5YODcV03iSdOTkUQVEpd0sL335gz7Q7FYEpnHkzhYHOklUuiQSEggED0u9Y6nhCyeZL5kqPW7el2G7FrRzNziq/B2LFCUnL8j+HKeRNJLg5A9CGzE07NtAQxVQgAnmAfTKpVcz1+t2i84RwkowSiqWrMZgJSCAqji9QKF7aCKjC8IWmcFJcIo4UrmNFHQMakVpHZdSin/3c5e1dy8DcPjZyciisUmEANRIKkirM5tFxivEE6UM2dFc7goP3SAHZT6k+kZZeIUnMPLVRRNQfi39Lxc8QxaAmXnDkgM4o61jbuI7GRRdo4tnSorRLGVy6UMogpnht35RUEGpjLYPGpUUpWFeW5KwkjMRVgCxAcsHb6wuL4pSM6A6S6SkC5SElw4N3UfSmsQCVLlSTMzjzlj4UklnBoahjZ7isc+VRdXyWxWraG4/iX8QJli4Zs2Zi5LPqQGD9InlYnKpaQpQKSAguphpvAnhjDylrXnUrOGypToHqS6TegGt4uMR4dQrnE0hSi5SHcEHVwPlCUoObjfy2G1LSn4J8JjihSQcyiUBROdTEnoD6/wC3rCxkqZMYoBJSlwzBmmKuWoyaHpDcFKHnEZqBASNPhJB+VPQxT8X4qqTnQDlSwAAfV1Fw7NUABt/UzLuR+PsMTUJfL0F8UAUlas4CRLqr4nJUGSG1r6CIJBWshYQpSSGSoJLXZ/leKrAyzNySKoAdcygNw4+QA6PGpXxXy0oSAKpDfQAJ9tYkpQg0pFNEpJ6eCXDzsudZPKlQTWnwhD/J/aM/xri4mABGVmzFSUAG1rOzGDMVxfJJUCnOZjs5olxU0uqrtrFJOkHISGOUBSmFXfKlLXoHPoekWTWRKXkxvj1Q8CUohKX1DjZIJJYD0SfWPSP8JsN/CmzT99YSDuEBy3qr5RiBg5aUBU1a+cDL5dWZGoIrrUHaJ+CeIlykgSlspIUxVnyZ1OTmAV2H6s0UjURSlcaPWfEU2Z/7dMsrBmYhAVl/7Ycrc/dFnMYXx3OBxZl5SyOlHmBKvzEcxXi7KWXMmLISCSAQkkgPl5mYl7ExTTuLjzPNFDmcElyrlZI2/vFJtLyQhbfACrDoNctern5O0OlZRZ76Mw61aDJK0rmhJLZlADT4rdbtEsvh0vK5UK7ZlV1GtYg8h0LGCug0f5COeWmrH0NPpFpJ4fLYFszk1BLD2F4mmYeX8Ibozn6ltrbiMvIbWJlMMAq5AA9vlEieHJer2obfXSDpXDyFAJBOayUuWIawFf2dotf/AE3kTnnzESUbqIzHpl/J36QRlKfAOMYclAnCAG/Y6xYYLh00pzqaXLF5qzlR6PVR6B4mVxOVLl58LKExblpk49w4QwA+X5RIcGqelEzEKzKDKKlWTqwFki1h84TcVu3Y93wqOSJQYmVLJWSeeYWYPcIsDs+Y9oJlcOUS5/5KJJUfUu3W/aIDNK1JCKhL6Aeo26Q+TgluS+gT8ID/AO46RCUnLYoqRZCWSzMVCn7PrDcVOKWzqFKskim1g96PSG4bA1dR5QXowTezXgqdw6V8KfjIqfa4YAudA2kGkzqKgcUD8oJcXLgepPypB2AAUWUk1euYA0NGyXd46nBoQRRDNQO1Nt2fSJ5qkywrKjORXKjlftSpZqQ6FY6TgkgAAqA0D/qHhQ/CT5S0BTM9wQkEHUN3jkFMLPOJvisS1qRmWMrhwXHtFtwLjnmOoKzH7zgDSPP8ep5qzutX1MafwWj+HM2c/QRPqcMYYdSu9imDLKeTS+A7jGPxC5iBKVNEsqAypSKBJAWVKSSQC9HZ8piwx8grSAklwpJJZRsoHbZ4iwCBKRl2Jh83iKQLxxvW3FxXH8/c6vjTUnyQ4vGB5oDG1jq4oXHUwOlMtf8AEmLUFSsqkIFfMUClTdKoGouYqcQslcwoSK1YKZ9yr1BiLE49wkOUsO+lfSPUg8kpKUjz5qEYtInUFTvMnTDVINbOr/8Alx8oBwcpc1SUElRWrU2H9nMFI47KEsJyhdGbM/MdSBS9YK8OpAecrKKH/UBZzGZzcVKVfYcYJtRT+5dYHCZJWYBlBJADkhg7Bj+TaxX8Q4p/EI+6EpL5SavoU11T84FxHHVqLB0J05SP/IP+UVOJx81nQjlJYLUXBvUJ2pq8c+LpZatU2VnmSVRRf4fi6UJVMSoEhnHML5mblvcsSKA7RUTEpmIXPnL58zhBrn1cnQOzDXpFVOxCkoCVqKiVOWaoO2xaghp4apQACuUkgHVmJf6R2Qx6FpT/APDmlPU7o0eGmpkITzpXMVzLLktmBAFjao6l4lwv8UywZyUA5iSA6+QAgAOHJcUBfpZ8r/ly5CuXMoEXS6a9g8HjzAhJzFICweYkKQS6TWhZiHjUYaXfkUp3sRKnrXlll84JYCnMVF6abf7YtJfDx9mOVSSu6hQkfEPielwWiywHhiYazVhaQxSwLpLXzUJSzBuvSC/4MtwVoQdDlKyW/EBr7xpSp0DhauzO4bBkAZQolq5lqSn0y6V1McmcEnmWoBGVWZxsaNQk0DPGhxeIzZGJNQAUS1c2bLptXQmLXh80TL5UDdWYuxblKUks2picstGo4rKfhHB0eWkTCrM1UgvzCjtUAkN+6Aw8PAmpyh0FBU2WxRQvp94RpZuACkFUky1hAJWAWUzGzgPXaM5IxbTCpIcsQDlUoczOCRcuAC1XjnnkbZdR0oiXPRLOYpScrAcrKckBIiTBzcPNmKzAomrQqYygspU16hmL9DAniTDGdLzSRzAgKDkqFQRRrdSxFBVw9DhZk3CzB5oSl0KSkk5lczPT2vtFIQk1qQPJH6Wa/hODXNImyQ4I5tnFgouzgEdYtP8AK8LhwZk+awcnK5DHUB+bagAsIzWN4uuRJSqTMUgqFVcqkqIUNMoahURe+0UUhUzETAtZKhcqVUqtodP7RWoY95bv+CblOe0XsbfiHi+aEFODkCWn8a2BPUJ//R9Ix+Ek4nGzT5ilkj4ip3A2AskfsCNbwnhilpzKonTrf2t1jR4GUQOUSwjQ9ez1PWJd6c1wPtwi/wBSr4XwKXLF1rIvqLWLQcpCTRQLbAdtH7RKqVm1Ox0bow0jk8plgXAJCQwJUCra7gVjGkeokl4dKQyZeXazmBpqiCwADfeNb7B/rvBExBuATUB9akD6HSO4nh/KQHG5vbtY/rGuDPIyRJH3u5VQ12gLGkBSXUebR7tVyO0PHCsxzS5hZkvmAYKBqQB6R3HYaXKaatOYjoSXItyihgAeZaLlGYaEnKM2jPT86COoxKAnn5lGwANegYsPeG4HHJUSQAdGa3QuKBm13gnET8kpSkjnA1tXZhCYFxh+CpKEllB0gkMaEhyKwozmHxs8pBTJnMbMuW19MweOw9S9Cr9Ty7DYjCTlEKQEEgnMmaDV/wAKwCCbxbgysNJZKyQokgFsx7Ma+kecONvn/SHYaYUqBFG9YpLp9X9Tr0Zjnrxv7NjJxoWtzMTaxC0HU3gdeNnLcykpCBQFXMetTp6awNgcSVjLmQrMWayraf2iX7WtP8OYkM17ZX6ChJ/OK1XBi/YNikTlHLOXYtlszV+EUhuJnkMAWKWIpfRukS47HhaiEgsSTWlwPoYiTgpi2yIKu1vUw1bW5l0nsR4eSnO4sebt0iHG4dSCWKjLCgSM1Goa13i5kcFm0JAQwI3dzq19NdItZXhxxzqDG7JAfvAn7G16M5JxYLJGZLmnPnTWwIP1aDZ+NUqVkKFFbpokcrJfbd/lF5L8MYdJogKY3JN+1oORiEJty9T+cZaTNJsyWG8Lz1t/DIA1VT6xoOG+EcgGdbs7No9aRFxHi04KKQWAsU1d7X/KARiZ2UnOslz94s46iG2JIteIyZKEtKUDMChrXq5iWVjjKSEJT5mYZgopYczUo+axr1is4LNWpZFFDKCodQCMwVckktljUo4XlkSSlKRLCEZ2UVBKilzmrylz22akQk0siVlE/i9ikn4zEKDIZKCGKctA46m3pFrK4RKQhImF3DBTWarFrigANDp2qsTJVlmCXMSUkkpJ1q7VFItJWIUpNeUgs9DdJqA3X3ETyyk9l/BWFRVsQloC5QAYJUkpqUlTEfFv9Y7xCZkRnQCQn40mq0uWf+ZDlnuCQCKgmoxGGlrASUlkkuo/Gt2+JV2iw4cyCASCgggIPM4NCkPUApKgRUVBpeB9PNLW/wBjKzJSpBHC+KJKgSWFQex/Q5SejnSB8RN+zTFSVTCkywClRAYoLMwAYX+ShoIopajIxS5L0Qpgd9vkxh3iVIUAoggiSlIW5ZwrMQ1qV6xTFDQ9SNZMmuNUaHhPGUThNJUJYlhgoglS1qBsBdgAr0EYAlU6ZmUSplVrUt000i9w0qacLLMgsUrUVLICGKgwDpOYuMzvem0XPhX/AA6Z5+MSFEl0yweVjqoA9bdPSNa95Sb5I6KSSAOG+GMXiZCQrKlIUeYmwbYVVX841/AvD6sOMvLMehWQwbZKACwBu5Dv0i5wy1BLMhKRYJtlBbUUb2ET+StQISNqvlHyFrfpGHLVyb44BVSwkUZ63pX0t37RDNxBALMopIepaulbHXWJuMSRKlKWtRIDcopmJLAfN4r8BiZSlGpWxBYlmtVh2g+wgh/LBUpOvMKKc0ICXOrCpO8SI4iFqSMigS4JykADcDo1/eB+LlCyhKrVoCejWPzO/WJ8FkTlANVdzYPfWjVEIYR9vWkhCZZLXU7Bg7GtT8q7wRiCZgUHAfXW9Q4pv1hZN9X7NoOkclqS+Q7D10cgaf0jLGh0lQTcgNQnUkadNYfPUMwIICTcnYau9g4f3eJ5KgRcG9TVt2I00rDkyElLIa1Ltb5d4VgNwuAADMnKokpUkM7+tC0VvE+FTEsJYFSxJNALuz7PaLBMuYlQIFCkgijAioNtTE0viKVKUgVKRzbClsxo8LkODKr8NLeiqdFFI9tI5F+nzCP+m/ZdP/qfrHYzub2PGU8Ew/4ST3PXRPaGzPD6F/DLIPT9KxbJDWSG3P8AeJ5eJy0Km6bx32zmpGcR4Kmgv5iU93J+Qi6w/A0sAtZmEbBn9yTBkvES3Ygvup27fSkEzSygQzNa3vvA2xJJAGL4fKlpBCBmJFgH2+IxNhFpUpQDjUOz+whuNSZqLsGBe4BdhbWpiPDBCknygnzRyqUCSpx/KSwNiQ0QnNxklvuVjFOLYS+VfI62vTtb3hTJpqlm1e4cn5tWkPRhSlOiVZUvqCq1A71aApEyb5quYFJpltlNAXf1LxckTmaAU5yRag277dekETsOmtSoM4oX9TS9NIrsdPBmglJCUlioihHT6xcYaaSaJBtzVAqB76+8ZtDplLiFsoHIyTQJpQJJcks1LxaSuDlkKNUq6CxbcgNWhh2N5RmLOlTKYPl1BiVHF3SUKUSkDlBDkVein+GpudI5p6m/ityypLcCnYxElRQhBVNQrmCAAAafEo/eFmDmzwRhuMEKByrlqSnLmopBDNzC+VrgpIpWK2atRYIAABJcBiSS5cjVyfeOy8Vl+Kg9opDo0958kZZq4LrF4FJAmoYJLBSEkEJU1MpvkUASNmIe0DryoS6iANf3rBXAsYJ0qclADJTlcD73xJYAVII/8o894ziZwWUzgpCh91QKSH6GLYJqNwfK/kxkTlT8F3xHxKgcssP1/QQvDuIQmYrEz0laEcqATQzFuHI1ABOwqK0aMjnBfvbUxOOJ4iZL+zpUvISD5aSou1QyX0IBs9IMlzVBFKJdcenibi1qTk+FgZbnOso11UoE5Xb7vuyXgcSuWmSEtkGYaEvQg5izjakHeHf8OZ6lS5s1WVCgSQC00EOwYihLAufrHouAwaEKVLTKJcBSlGodmubqpYRHaNJbl07Xoo/AfDJkmXM86WxJDBQqClw/MGG4vGzOPcMUtSgsGERyUgULvp7baesDTMYalJzVIFifQC/rGXu7BE/lOGRy7Eh73veCArykMSSwuXJgKWohqFy2n6Vh3kPVZJB+5YEjTLfc9WhMaKfxXJXihLTLbKkupVakhmT+JhmL0HWO8K8PSpKUgJJUzKNXUC/4TatYv5yUAMA6h7gA3L+sRpKlCoynQU/DVwD9Hg1OqQURSMKlJypSlk2pmYatrUavEqQwcVZ/Sp0AbetIatFQHSNQX5lEUVT1gtKHZjzLBLGlKXFDAM4EEMf6aiOpkPY/FSmkWaZIyt+EAa6fP5wH5ZTcaliHLDtBQiAYcAFKauGOrUoSmlDWAkTQlCQrKFlWUVcKP8o/LpFlkVlIcpUBRRFNnqer37xVYbByhOJC0rmAKIBVmNTVguo17PBSAsRIMxwfh6Fnr7+ve0KTgE1B6AglyzDU1Ot7wFw/EHzilQIDG1Mvb0egi0nYI5SlyQDmHMc1Kt72hagolE0JoCkAUAtTs8KBF8QlvXOD/phQ9SFR5phkJKmck6Pb2h+JUAgMH0Ab9/swJgZgCwNvXTU/u8GLxDr6Cu8dRMplYwKVlYk9qD3/AGYmwqVEEk0DEgWp6bGLGfOQVMQwZhYOaBwesLAykqzWcljrzetmAEAhS8OMrEgFZByjYdGjnCOHj7PPmy5ZEwT1JzA8xCSlhlIaqTU9ImRhCeZJsSmmnYnQ1r0PeLTBYhaEzDKLELCimhScyB8QIINU/OODP1NOolow9lJhppSCwd6+9TeJftASXAdRc7sw6/ukWuIwSMSAqWgS8QA6pQfJNFjkBDhdHa3zIpcNjfLdJS5sXoQQ4bo1RvHVCfcXxJtaeRv2HzRzrObKQGsAas24rAOCXPlTVJDFFlOXszZToW/rBk2bmUVMA/3U0FN94a/9ovDp2pW3/YxLPtSJl4gkNQbgfqaxGEjX+kBYviqJernYRQ4zjal2oNhF/jHghvLkv8XxdCKCp+UUmI4guYWFSSwHUlqRWqm1AuSaDrE+ExSpKwtKilYNCKNXfeIznexSMTeyeOnCy5OCSnywpImLmpSV51KuQCRnLgh7BgGpGK8QrE7ETpktS1y8xZUwjPlsH9iGGggniMydi1Bc9aiEpABPMWFQKMzlzFvwrhK54SnIPLBoTRJbvqDo28cUIqD1efJ0PcD4V/hzipqUqypSlSXBKqsRRwATG14N4JEllLZUxrpAypZrOH9aXPWL/huZJyAFZCbD4djQkM7dILRhVrKgSEpGxBr2D60hymNIjw8rKA6nKbtRujWJhT8QVS2QkOQxJOUhxsKvU0g6VhEtsr5X1YtDV4VKVPUhvT9XjGo1RT8O4EUoyBRLO6zS+xs/vB+C8NokgiWBW9a+pvFhMVRhy9R6Xp87xyZKcuaVf2gtsAfDugVOal0pZ/m35xXY1K1LlraxcvZLOKjcjW0HgOtionM7EBhRjcEtcbWgYSwZhKw4Pw5alhT4hQHWvWGkKyQ8Q80rCHFw5QSBsXs5ce0Sy01Ae2lH1f6Q1koKmKurkMC2o1q2+toGHKoqTdTVqbaX6xpRByCF4YJOYHmCW3d2Z1Q3AzRmJJCimgYAnLsCbB+8RKk3GYupy6izPT2jpkkKLD4zolwCKO/ajRqjFlhL4snIFEqH8rWLtXTo5gA8ZCgUkHmsLkOKuBTUUif/AC45Q7E9asSNnHakdkYYZmCUuoF7gEWJYPV9+1IaiFj3UoAKmJFQAdS+4e+lIruLcALBclaUuOYfe65VO41o3qItThGTQcrUahIa1yaekPRhyqW7GWoNchVAX9zWkOkK2CcNwIlyUhZzkkOST8Rpy15TpStIPxJKZZUhIzPzVsGNRuQWps8U/E8aUkZZeVThlKbZi4Hc0vE+JlLmpSapKgAcouH2UdO8K7HVCXjZX3lSyrUhyHatXhQbK4PlASDQDVn+UKFS9BbPLcPhjYEhzsKnVwdKxKwcNVZP6gfKD8DLonMkmtbBmcd9U2hmKw4zhXw0I7V29WijklYJFRi2CkkgHMaaUodfX2grDzMi1JKXc5wHuDdzu717RFxPw0mec1QWAbRgNz8NniHBz0y0i6lAEXpff3trElN5ItRW5uUdG7CZsxa560odGGRQvRUxmNwaAWP7YefjJaVqyDQZfLOViN1D6dTFfjMStYyAnKNBQeu57wIJGWL4unUVTRzyy+jQ8N4upUxIUHLgIWn4kqJ11IfUf2s/EGGC0JxKU5cxyTBQALApQAMCkfsvGNViwmpLERtOFYz7Vg1hSgVTJbs/NmSsoSo7Vbm6V1iWWK6eayQ44aNRbyRcXyZnE49KBUxQ47j5VRNBDuNeGsXIR5s+XlSSA+dCql2BCVE6GKmTgVKGYhk7/pvHX3VJWnsRUHY1U0k7mCpeFIYqoNv1aHyZYTa8S19IjKd8FlAEm17aD9IZKJUoFNSC5B13gsYV1BOUDcmgFrn9I9G8PeD8JLQDMTMVNLKq4CXBtysKEE6xhy0oaVgPAPDypjFeVKWBPMCS9QMqTqH2jYp4cg2egyhqMA1qUsPaCOF8Gl4dCkJAOYu5VmOwdwKC1qvFigI+EHT6UjnstyQ8NwwSOVblQHdrvcv7+zwYkMaAd2b294jyszfsbfSHKX3+v5xN22aWyGpUa7g17RIEkhizf229YrF8NdZmrWovo5CGBOgvBiJgLMaaNZgLvtFFEy2Pn45KRcVo5Bb0/QQEpPmFJJUXqEk5WYap9odPlqUM2U5XZJBck9PUlm2jo4Wt3CSBo4NO71rUfpFUqMWP8wBTMcydRazBy9S3q0NTKKnIYPmsG+I7PU0v0iZGEepop2L6dn/d4knpQkZlTEZSWu1dgRbX5Q6AhGGa+p21bt0MPl4PQCul2/dY5iJtTlUHFwwUQWcd4JExRZ1IbR0k1qKV/bwWKgaVKBSSFA3DMwzP95xQQThxmSUgKaoOoSUnU3L9RDJUkhRzF2JKfui1t263pHZOKCVFFbOGDvRql94AIQmYWKlAULpKXBJLAZg5boHPaAE8bQhSk/GEHUFTrYOQVVSxp7xZYnFZZa5yuUollV3SAkZvqI8u4RxAiSpTjOSo1F3It1vGkhNno/CvEspVMpQTRv3rBMni+eZksUkU0qPnf6xj8DNQt8yQSQxvQ9Gi1wE0lmSCkJ5lEP2dq0b5XgnHbYIv2GcfkGbNEsKAIDmlGp1/mixRIXyJlzXyBlgs5eoIGjHTbtFLMlkKBGZsxDDmASBmBdXpZwHvDp+PlJnmaoqohhkGXQlhUZgXuPlE0qNNmj5twOlKQozyPFCSH8ol9SQ/yEKNUKzNyJrFi3NuWtfsxEA4/iyXOQlRc9Egd77W2iknT1LLqL1drJrW0NjqXTp/UReavpCZ+OUuhNPwiifbX1gcpe8JSwIAxfFQmgvF0oxVIk25O2GLmAdIrcVxQWT7xVYriClaxBJBUoAVJ9PcmMSn6GkXnhrhYxuJCFzPLlp5lq+9leyQB8RNNhfofROMeKJEopwmHyNLZAQlQSlDfiWaA+5cl2vFZ4P8IeVJzTZklBm/GrzUFSUvox26tV4x0rh8tMxZSTlKiUg1ZL0fejUjyptZ5u3suDrjFwSNd4lky1YaUqbORNm+YTkQsKlS0gK0BLlyKly5jMT8aghhXoGemzxBipj/ABfCiwYBNTVgOwvAwKTUTQkiozAEgsLRbHj0qhSluQkMWZ/T+t+kES8Kr4lKSkaJfmV2py26x3CYIpU6vU97XPzjaeEPBhUsYieB5aSMqK8ynBBOyRdjeml7uobsmrlsT+CfCjf+5mghAcykqudlqFrW99o3S1kKCklIzMVMkuWvV2/tAuMxYQ5a9bm9BQ6aX3iTDIK6hm6hmVr7bVqTakccpObOiMVFDJqj5xcOwfNoKaUvrrBiJAAcfeuQHewqR2HtBiMElSBZzrqYSZBDD7oZtO9tI1oFqIEUdIBpqfm28NlBQUSah6BhTr0avvE+UE2r9f2frD04Vqs1z6GNKImyLE4jVIL7Cr9Bp+zAJUEkOMymNrU+guaQepJJoG0drh9PcwxWH31IDt+gjdGbIsPyoChzlnDvc0DD1+cGEEHMVVYA15afywNPkkmpZGwcE/6jtTSIDjEHlSTRqGtCWYH0au8AgTH4r4srO1waEh7a6AO7RSqwqylK1MVS1AkbaWrX4YvJ2FQfgKQX2pqSPkfaGYlRCHTlUog1cAVY1H6wjVA4kZyVpWU8rFSXq7/Rhb+x+FwpzpWsqVlelcocHo7tvAuAmLSjnUkMMy3BSAkPVJFQ12iNXHQEkqUlq5Sl+Z6jQGn61MAF+yVMcw3qLfO/5GAMdx6RJmVHOaGgfQB9WjMJ4wfLmLCylzq6jShtrq7aCKKfwxS5nnFZUdSNO7msNIT2NX4k8SpVh5yXqpJQKOOZLFnNBU6aR55hJmUAZiGPpZi/sPeJ50zOWKiAD2Fblt4GRlAINNe4/rtG0qMs0+HmEB6jfo532i58P49Qm0oCKmjmu2+vpFHwrEiZLBuLObON32DRoPDaAa3ALcrNc/R2h2I0PkhyU6jc/Ib6egpFVj0IEpSSnNlqCQCQBsa6X9YNlqKCQC9TU6GpqzAaxXcQ4iggkLBWlQagIKgSm70Ha3vGaNE2FxMkoByu+pSa9aKhRnp2PmZjX2lkh9dYUOjJkytoFxWPCYUKO5ujmRUYriZVFbNmPChRFs2RhTltzFxwnhv8SpIKQ/brSFCjnyya2RXGkywmL8vlAS4fmygqY/zQHPxBDqFT7RyFE4clJbI7w/DqJDqygE5QPiJ1D6CrOTHpHB/Bckc83NzB/KSRlyKo61MSpVzfVoUKNZXXAsavkmOGwmFxCZcuS+egz8wBvyigG0WqeIvQUSVMxq3c3NLiFChPg0ti+lYLQJST+IgGu7bxNJwywACX3O5eFCgilQpPcNlyE3b67w8yQdI5ChmReU0MUmFCgAjWoD3A/IflDJ00JZyzn5m2naFChGkAYnGFiEhza7BiKFu/aK8rOYAfCDV6nox/poIUKEAMualSlDKbkGrCguwNb+kPxeHdAFksl9CRTbsYUKAYLj8SW8oBOU0dTs6W0r06d4quIYWblKmRlSSravT96woUaEd4Pw7PyrJDMQ1aF4Kn4IIJCbAU35mI6QoUJ8jMPxNTLqGLml+8DpWKbF7dR+v1hQooTLnhEk1ax0c1c5fnFhwzjIkTSkEZlTFMGU16OQ9y3TpChQhheO4xzqmBUxMxiMgIKSSCHJOxYj2izwK0zEAzcwZOYs1O7O5d2bS8KFCaCyRfFpCSU+UadoUKFCA/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8" name="Двойные круглые скобки 7"/>
          <p:cNvSpPr/>
          <p:nvPr/>
        </p:nvSpPr>
        <p:spPr>
          <a:xfrm>
            <a:off x="1862161" y="785968"/>
            <a:ext cx="5383165" cy="1007010"/>
          </a:xfrm>
          <a:prstGeom prst="bracketPair">
            <a:avLst/>
          </a:prstGeom>
          <a:solidFill>
            <a:schemeClr val="tx2">
              <a:lumMod val="20000"/>
              <a:lumOff val="80000"/>
              <a:alpha val="70000"/>
            </a:schemeClr>
          </a:solidFill>
          <a:ln>
            <a:noFill/>
          </a:ln>
          <a:effectLst>
            <a:outerShdw blurRad="190500" dir="2700000" algn="ctr">
              <a:schemeClr val="accent1">
                <a:lumMod val="20000"/>
                <a:lumOff val="80000"/>
                <a:alpha val="90000"/>
              </a:scheme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ru-RU" sz="2400" b="1" dirty="0">
                <a:solidFill>
                  <a:schemeClr val="tx1"/>
                </a:solidFill>
                <a:latin typeface="Arial Black" pitchFamily="34" charset="0"/>
                <a:cs typeface="Arial" charset="0"/>
              </a:rPr>
              <a:t>Структура </a:t>
            </a:r>
            <a:r>
              <a:rPr lang="ru-RU" sz="2400" b="1" dirty="0" smtClean="0">
                <a:solidFill>
                  <a:schemeClr val="tx1"/>
                </a:solidFill>
                <a:latin typeface="Arial Black" pitchFamily="34" charset="0"/>
                <a:cs typeface="Arial" charset="0"/>
              </a:rPr>
              <a:t>финансовой помощи из </a:t>
            </a:r>
            <a:r>
              <a:rPr lang="ru-RU" sz="2400" b="1" dirty="0" smtClean="0">
                <a:solidFill>
                  <a:schemeClr val="tx1"/>
                </a:solidFill>
                <a:latin typeface="Arial Black" pitchFamily="34" charset="0"/>
                <a:cs typeface="Arial" charset="0"/>
              </a:rPr>
              <a:t>федерального, областного </a:t>
            </a:r>
            <a:r>
              <a:rPr lang="ru-RU" sz="2400" b="1" dirty="0" smtClean="0">
                <a:solidFill>
                  <a:schemeClr val="tx1"/>
                </a:solidFill>
                <a:latin typeface="Arial Black" pitchFamily="34" charset="0"/>
                <a:cs typeface="Arial" charset="0"/>
              </a:rPr>
              <a:t>и районного бюджетов </a:t>
            </a:r>
          </a:p>
          <a:p>
            <a:pPr algn="ctr">
              <a:defRPr/>
            </a:pPr>
            <a:r>
              <a:rPr lang="ru-RU" sz="2400" b="1" dirty="0" smtClean="0">
                <a:solidFill>
                  <a:schemeClr val="tx1"/>
                </a:solidFill>
                <a:latin typeface="Arial Black" pitchFamily="34" charset="0"/>
                <a:cs typeface="Arial" charset="0"/>
              </a:rPr>
              <a:t>(тыс. руб.)</a:t>
            </a:r>
            <a:endParaRPr lang="ru-RU" sz="2400" b="1" dirty="0">
              <a:solidFill>
                <a:schemeClr val="tx1"/>
              </a:solidFill>
              <a:latin typeface="Arial Black" pitchFamily="34" charset="0"/>
              <a:cs typeface="Arial" charset="0"/>
            </a:endParaRPr>
          </a:p>
        </p:txBody>
      </p:sp>
      <p:sp>
        <p:nvSpPr>
          <p:cNvPr id="9" name="Rectangle 27"/>
          <p:cNvSpPr>
            <a:spLocks noChangeArrowheads="1"/>
          </p:cNvSpPr>
          <p:nvPr/>
        </p:nvSpPr>
        <p:spPr bwMode="auto">
          <a:xfrm>
            <a:off x="0" y="21478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6" name="Диаграмма 15"/>
          <p:cNvGraphicFramePr/>
          <p:nvPr>
            <p:extLst>
              <p:ext uri="{D42A27DB-BD31-4B8C-83A1-F6EECF244321}">
                <p14:modId xmlns:p14="http://schemas.microsoft.com/office/powerpoint/2010/main" val="4009400240"/>
              </p:ext>
            </p:extLst>
          </p:nvPr>
        </p:nvGraphicFramePr>
        <p:xfrm>
          <a:off x="1142976" y="2000240"/>
          <a:ext cx="6548462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6512" y="-44624"/>
            <a:ext cx="9180512" cy="6885384"/>
          </a:xfrm>
          <a:prstGeom prst="rect">
            <a:avLst/>
          </a:prstGeom>
        </p:spPr>
      </p:pic>
      <p:cxnSp>
        <p:nvCxnSpPr>
          <p:cNvPr id="3" name="Прямая соединительная линия 2"/>
          <p:cNvCxnSpPr/>
          <p:nvPr/>
        </p:nvCxnSpPr>
        <p:spPr>
          <a:xfrm>
            <a:off x="107950" y="461963"/>
            <a:ext cx="7847013" cy="0"/>
          </a:xfrm>
          <a:prstGeom prst="line">
            <a:avLst/>
          </a:prstGeom>
          <a:ln w="38100">
            <a:solidFill>
              <a:schemeClr val="bg1"/>
            </a:solidFill>
          </a:ln>
          <a:effectLst>
            <a:outerShdw blurRad="50800" dist="38100" dir="2700000" algn="tl" rotWithShape="0">
              <a:schemeClr val="tx1">
                <a:alpha val="40000"/>
              </a:scheme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0" y="0"/>
            <a:ext cx="6230938" cy="457200"/>
          </a:xfrm>
          <a:prstGeom prst="rect">
            <a:avLst/>
          </a:prstGeom>
          <a:noFill/>
          <a:effectLst>
            <a:outerShdw blurRad="152400" dist="723900" dir="5400000" sx="90000" sy="-19000" rotWithShape="0">
              <a:prstClr val="black">
                <a:alpha val="15000"/>
              </a:prstClr>
            </a:out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ru-RU" sz="2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  <a:cs typeface="Arial" charset="0"/>
              </a:rPr>
              <a:t>ИТОГИ </a:t>
            </a:r>
            <a:r>
              <a:rPr lang="ru-RU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  <a:cs typeface="Arial" charset="0"/>
              </a:rPr>
              <a:t>2017 </a:t>
            </a:r>
            <a:r>
              <a:rPr lang="ru-RU" sz="2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  <a:cs typeface="Arial" charset="0"/>
              </a:rPr>
              <a:t>ГОДА</a:t>
            </a:r>
          </a:p>
        </p:txBody>
      </p:sp>
      <p:sp>
        <p:nvSpPr>
          <p:cNvPr id="6" name="AutoShape 2" descr="data:image/jpeg;base64,/9j/4AAQSkZJRgABAQAAAQABAAD/2wCEAAkGBhQSERUTExQWFRUVFxoaGBcYGBoWFxgXFxcXGRweGBcXGyYeGhokGhgUHy8gIycpLCwsGB4xNTAqNSgrLCoBCQoKDgwOGg8PGiolHyQsLCwsLCksLCksLCwsLCwsLCwsLCwsLCwsLCwsLCwsKSwpLCwsLCksLCwsLCwsLCwsLP/AABEIALcBEwMBIgACEQEDEQH/xAAbAAABBQEBAAAAAAAAAAAAAAAEAAIDBQYBB//EAEEQAAECBAQEBAMGBAUDBQEAAAECEQADITEEEkFRBSJhcQYTgZEyobEUQlLB0fAjYuHxBxVygpIzU6IWJEOy0uL/xAAZAQADAQEBAAAAAAAAAAAAAAAAAQMCBAX/xAAuEQACAgEDBAEDAwMFAAAAAAAAAQIRAxIhMQQTQVEiMnGxYZGhQoHBI1Lh8PH/2gAMAwEAAhEDEQA/APRpk5U45U0R9RuemwufcpyvjbjaEoGHlql1LrUplEkWCUC9dbBmjQzsRnSrK6MOgErmfemb5ehoH1pZLZsFPwX2nFJkoACpqnWq5SgddgkWtQQuqy6UoLlmunxanqfCBJnhAzsDMxk2cUN8Ayg525RqGdVA2xMVnAsUJOVSQ4di6mLuLkaOPnrrsP8AEvHpQmVg5VES0hSgNA2VA7s59XgTh3+HSVy0FcxSFLkKmZQHbYVNDl+sccsKb7cVxydSytLW/PB6VwfHGdIlzSACtLkCoFSKH0g4RW+H5Al4WShNkoCfakWEemrSPPlzsPAjuWGR0CAQ5aIjRigLxKiW8MKYPuMlTjAdYf8AahFRxbiSJEtSyHIDt+uwjCcZ/wARJoKTLyDKHKcw5yelVM3buYhkyQg6ZWEJzVo9TViYjK+kZPwb43TjgU+WpC0hz95DUHxDWti0ahopBqStGZJxdMSlQ6WsxwgQhGjA/NHQYjhGAdj1zQISMYIjIMJKe0FILZIcRDBiA8LKIbQ3gpCtk/2gR1M0GBmh2WCkO2TEiE8Rggaw4ThCGOEdUnaOKWIZ5rQASy4lB9oFTiBEgxEJpgmRLFY48OUp448aEdQqEsRx47neABrQoe0KCwoxXjPiqUIEoUAGZTbfdHvX2gPwRhRJkTMbNHNNfKDpLS59Hyk9kvFBiZasbikyXbOrPNV+FAqfYUHcRfeN8eJeHTLTy+YMqU2yyUN7FRCB2Dbx50JanLqJcLg7ZLTFYVy+TL8MwqsfjxnrnUZkzYITp0DZUj0j03FN9olaZkLT8j/SM5/hnw0plLxBDGaWT/oQW+an/wCIjR8SU0yQf5292EdXSwcYany9yHUzTlpXCJuCn+CnVn+r/nB4MVXBFMhSfwrI+kWTx1HNZOJg6QzO0RExHOxaUivoBc9hCoNQeidRzSA5+Lz/APToNVmw7fr/AHiuxGIBYzCQFFkyxVSzdgPvH5C9uaCZeHzDnACf+2C4/wB5so9Ld7wtI9VlXxjjHlSFqlpzBXLnKcxmKP4QbpFSVGjDW8eXcY4bmkImKUvPNW8tACQ6A4KiEi6l0T/pVekbbjWNGLxGTNlkywVLV+GUn4j3VYekQeFMJ9sxqsUtLS5LCWjRJAZCf9qWPdt48+Uu7Klxwv8ALO6Ee3G393/hEH+F3FGnGQkDKpBLOXGVvR3IBJ3j04peM9w7ColzEFKEJVnxCSQkAnnUakBzYRdTcSEh1Fvz7DUx14sfbjRy5Mmt2TpliK3iXiGRhyUzF8wBOUAk07UBOxaHTcST8ToBskVmK9renuIwX+IGJQlaAEBMwJYhL8qDUBagCCo1LBmGpcM8rlGNoWNKUqZt+CeK8Pii0tYz6oJAU24AJcdQ8XKk9Y8K8NJ8vFyJ05OYlQUgGvKVlAIzXIUD7CPapuMY5QMyth9Sfujv6PGMU3Nbm8kVF7BMOKI858SeOMTJUQChLKplGYLDsmv3gTSja7RrPC/F5k/DImTQErLuAdj2Ddu1YcMqlLSgljcY6mW5TDTKEczx0Li25HYcmVCaOBccKoBjhKhFEMJjuaAQ7y4b5P7eOGZHPMMG4Wh3lCOpDRG8OeGBIY4TEecx0LMKh2dJhAQ0qhZ4BHYUc8yFAM87/wAP5SFCYtSgVrIz9EucqK7kOemQamKbxFilYzG5EfeUJaP9INVdnzK7RmOH4omgJoL9f7xIjE5Vkg1YgF7PT6OI8qclUcK8cnZCT+WZ/wBj3DCoRKSiSlgEoZI1ypYP8x7wLxuaAlCnHLMSfr+keQq4utSgrOQRR4JxXF1FBeo6bVbtePQWaPFHn22z1bhs4CZOS4+N7jUqg/7Un8SfcR48eOgKWU65TXblf84LwniAzHFEgejjvp2FT0jfdiG56bO4sh8qVJJ7hgfep6D1aB04tOYgLSpf3lFQyp7kXP8AKP6xglTlt+BNrMpQ2H4R2rBcpZAZLACwFB9YXegG5upE6UklXmJUs0KioO2w0Ceg+tYq/FfiBMuSUpU5UKsXZO1NTb3jKYvGrQmhqSwrTvewqYzvEsWqYQgF8tS+vc/vWObqM6a0w8/g6cEN9UuF+S9xswy8OmSlQVNnqC5rEEO7Ilv+FP1BNiI3fApMrDSEShMQSkOpWYcyzVRvv8gI8v4fOBmVD5RQEips99ng5c4PlKUv+AEf+X9faM9PKP1ft9h9RJ/T+/3NuOLozjKtFMQt1FQygKQTvW46QdJx8tRdMxJJ/wDkUR/4J260HePMmAUc2Wk1PKPhDpGmvc7QNO4sTOSRYegLjvWOl5kjm3PV8VxSTIlqmBSVKa+YFSjo527MBoI83QPtuLHmzMst8y1k5WQ4dtlKoANH6GBeJ8SzEJdg1e39fp3gfC4woHKkkmrqBp2Gute945JTWWe/COxf6WO/LPQuJ4zDqUG8sBEuWJdElYyzT/0/wABq9rRbzeIykIJKksHPlgvmP8xNVE+3e8eTjETlqICcrgOVdDqT9PaLLi2IypypJUqxUBU7sOtveK5epjCO3JPDhlk3f0+yy4PhUYzFTJ85QyJdgT8SykgNslIZv9vWNT4WTJw0oyxNCnKVuoh+aWh7dQY80TxdUtISmWph/Kan2iHCccmJqUE0AsQwDtpBh0wVvd+zGXK5t1we0/5tK/7iP+Qh3+aSv+4j/kI8c/z5bVttlf6w2dx9egZ7Ut6RbvL0S3PZk8Rlm0xH/IfrEn2pP4k+4jw1XiRYNra5RUv2i64TxUz0klgQbd9qQ+6vKDc9ZViEi5A9RDftSfxJ9x+sebLUU1KmHWl6bdoIEyYAOY+8HegG56D9pT+JPuIX2hO49xHm06epy62PdX0eIvtLEHzTW1VfrD70PYbnqHmjce8dEyPLjizqtR6ur9Y7nUW5zcU5gdaw+5BhueoZoWaPMhjV/jV/yU/zMdHEFj7yz2Wr8zB3Ij3PS3hZo80/zNW821gtRP8A9oeeKLDVnMTfMph35oO5EW56PmhR59/nCh/8sz3VCg7kR0zzrh0vJLKtVW0pp+ZhgUC5bQV79PSDZuHUvlQHCRXt+rRCnw6ugqGL5thsa1948jC025y8nb1GyWNeABOJqxcEW0iX7YwIudu1Y4eAT3KgAUgs7ggAvU3po/WJk+H5pcDLUb/un76x17HHpIkrq96Wg7CnIQaE3A2EdwXAlqShSEqU7sSCA4VZiN94nT4anqUXBSUMelettDClbG0E8W4gShJzUetMwf6g3itl8UVbMrZ+h3iywvBigETCkg6HfQCkSTcGlJDKGVN0hIrUkh9P0iWpJDjBydIjnY0pluS6iKfXU3sfaK6RNyIK1O5p39P3aDkyM5Uo5kkANymxsba09xW0FYfwsrEoC86UJSpkjMAVNc5bs9KbGJaXJ6ff4O1fBX4XH6sy/wBtUFAua1cdf3eD5WJGZKku59XbeLf/ANEFS8rrLFvgoo3LPpUDq1IfM4N5eWWAoGzlGUsC2un71EdEviuDh0uTM9isYS9blJ+UHYKgzqqR8I3O/wC+u0TcQ4UlKzaiAsvdsxTRmCTrXQG0TKQkhIDhZUwd2Ski9nJLv2AFyYxN7Ui+GH9TAJ83diq57/kIIwc/zVhJXlGVZJJb4UKUkOd1BIbWLyVwLDkEoUkqD0UCM21SWc0L2qYmw+HlIl5/LlEhSsoUSWIJDsaB221EUx4muTGR65WVmDxY8gqqVTEluiQf6fOGSpg8wFbgKSS7EtcJ9MwHpEWKxySovlSGYhCWAYpcIS41LU6xeYdMvEv5TTMtSGUFJQ4YZSAyQe/eOWMHKWtLY9HI/wDSWNel/wA/uVyVk29nhkuSsAM9XFifhV/WLZGDMslpYD/eCmb/AGZW9XiJOIynmU1Zn/3BiqZ5ssMo8gKJa6/Ee70/p+sdALtmSD1VFzhylaUk4iRLcsM6me+ot+kAcXw8rD5P4kmeST/0TmKWY81md79I3pnV0SoGUjKWUsD36HXo0EJWAmiX6lRD+0CL4+5DyiWsVZYjmeJVBmEsdCf/AMwKEr4KKAaZlqN7n6mOoL1Kyx0cgf8AjWKyfxxa/vBuzj994AVOUS7n2IEaUJeRqDNXmQR8b/JohUUDZu8ZhMxeiz+/WJDh5quo6n9Yfb/U1oZoV41JAqkC13+kdABtVmND2O/WKCVwtRUDQHroOraRbf5dOIzEsAGDD4ywbKGcDdRps8GhLyPtsIQWJIBFTs7jY+0JTqOYl+prb6xDK4bMFDVRNyGSG6A9othhVBgVW/CAzDt6RGU64ZaPT/7mVpNaqAI6M0TKk6gp6t/SLQ4JCwAoLCt0mh+XSx3ivXwqUVFJSC7gHMp/kWBeldoXcE+n9MGy9AfQRyJF8HUCwnZRsUpWR/ucPHYNX6mOxIp+HycsvO45i6qsQ5YODcV03iSdOTkUQVEpd0sL335gz7Q7FYEpnHkzhYHOklUuiQSEggED0u9Y6nhCyeZL5kqPW7el2G7FrRzNziq/B2LFCUnL8j+HKeRNJLg5A9CGzE07NtAQxVQgAnmAfTKpVcz1+t2i84RwkowSiqWrMZgJSCAqji9QKF7aCKjC8IWmcFJcIo4UrmNFHQMakVpHZdSin/3c5e1dy8DcPjZyciisUmEANRIKkirM5tFxivEE6UM2dFc7goP3SAHZT6k+kZZeIUnMPLVRRNQfi39Lxc8QxaAmXnDkgM4o61jbuI7GRRdo4tnSorRLGVy6UMogpnht35RUEGpjLYPGpUUpWFeW5KwkjMRVgCxAcsHb6wuL4pSM6A6S6SkC5SElw4N3UfSmsQCVLlSTMzjzlj4UklnBoahjZ7isc+VRdXyWxWraG4/iX8QJli4Zs2Zi5LPqQGD9InlYnKpaQpQKSAguphpvAnhjDylrXnUrOGypToHqS6TegGt4uMR4dQrnE0hSi5SHcEHVwPlCUoObjfy2G1LSn4J8JjihSQcyiUBROdTEnoD6/wC3rCxkqZMYoBJSlwzBmmKuWoyaHpDcFKHnEZqBASNPhJB+VPQxT8X4qqTnQDlSwAAfV1Fw7NUABt/UzLuR+PsMTUJfL0F8UAUlas4CRLqr4nJUGSG1r6CIJBWshYQpSSGSoJLXZ/leKrAyzNySKoAdcygNw4+QA6PGpXxXy0oSAKpDfQAJ9tYkpQg0pFNEpJ6eCXDzsudZPKlQTWnwhD/J/aM/xri4mABGVmzFSUAG1rOzGDMVxfJJUCnOZjs5olxU0uqrtrFJOkHISGOUBSmFXfKlLXoHPoekWTWRKXkxvj1Q8CUohKX1DjZIJJYD0SfWPSP8JsN/CmzT99YSDuEBy3qr5RiBg5aUBU1a+cDL5dWZGoIrrUHaJ+CeIlykgSlspIUxVnyZ1OTmAV2H6s0UjURSlcaPWfEU2Z/7dMsrBmYhAVl/7Ycrc/dFnMYXx3OBxZl5SyOlHmBKvzEcxXi7KWXMmLISCSAQkkgPl5mYl7ExTTuLjzPNFDmcElyrlZI2/vFJtLyQhbfACrDoNctern5O0OlZRZ76Mw61aDJK0rmhJLZlADT4rdbtEsvh0vK5UK7ZlV1GtYg8h0LGCug0f5COeWmrH0NPpFpJ4fLYFszk1BLD2F4mmYeX8Ibozn6ltrbiMvIbWJlMMAq5AA9vlEieHJer2obfXSDpXDyFAJBOayUuWIawFf2dotf/AE3kTnnzESUbqIzHpl/J36QRlKfAOMYclAnCAG/Y6xYYLh00pzqaXLF5qzlR6PVR6B4mVxOVLl58LKExblpk49w4QwA+X5RIcGqelEzEKzKDKKlWTqwFki1h84TcVu3Y93wqOSJQYmVLJWSeeYWYPcIsDs+Y9oJlcOUS5/5KJJUfUu3W/aIDNK1JCKhL6Aeo26Q+TgluS+gT8ID/AO46RCUnLYoqRZCWSzMVCn7PrDcVOKWzqFKskim1g96PSG4bA1dR5QXowTezXgqdw6V8KfjIqfa4YAudA2kGkzqKgcUD8oJcXLgepPypB2AAUWUk1euYA0NGyXd46nBoQRRDNQO1Nt2fSJ5qkywrKjORXKjlftSpZqQ6FY6TgkgAAqA0D/qHhQ/CT5S0BTM9wQkEHUN3jkFMLPOJvisS1qRmWMrhwXHtFtwLjnmOoKzH7zgDSPP8ep5qzutX1MafwWj+HM2c/QRPqcMYYdSu9imDLKeTS+A7jGPxC5iBKVNEsqAypSKBJAWVKSSQC9HZ8piwx8grSAklwpJJZRsoHbZ4iwCBKRl2Jh83iKQLxxvW3FxXH8/c6vjTUnyQ4vGB5oDG1jq4oXHUwOlMtf8AEmLUFSsqkIFfMUClTdKoGouYqcQslcwoSK1YKZ9yr1BiLE49wkOUsO+lfSPUg8kpKUjz5qEYtInUFTvMnTDVINbOr/8Alx8oBwcpc1SUElRWrU2H9nMFI47KEsJyhdGbM/MdSBS9YK8OpAecrKKH/UBZzGZzcVKVfYcYJtRT+5dYHCZJWYBlBJADkhg7Bj+TaxX8Q4p/EI+6EpL5SavoU11T84FxHHVqLB0J05SP/IP+UVOJx81nQjlJYLUXBvUJ2pq8c+LpZatU2VnmSVRRf4fi6UJVMSoEhnHML5mblvcsSKA7RUTEpmIXPnL58zhBrn1cnQOzDXpFVOxCkoCVqKiVOWaoO2xaghp4apQACuUkgHVmJf6R2Qx6FpT/APDmlPU7o0eGmpkITzpXMVzLLktmBAFjao6l4lwv8UywZyUA5iSA6+QAgAOHJcUBfpZ8r/ly5CuXMoEXS6a9g8HjzAhJzFICweYkKQS6TWhZiHjUYaXfkUp3sRKnrXlll84JYCnMVF6abf7YtJfDx9mOVSSu6hQkfEPielwWiywHhiYazVhaQxSwLpLXzUJSzBuvSC/4MtwVoQdDlKyW/EBr7xpSp0DhauzO4bBkAZQolq5lqSn0y6V1McmcEnmWoBGVWZxsaNQk0DPGhxeIzZGJNQAUS1c2bLptXQmLXh80TL5UDdWYuxblKUks2picstGo4rKfhHB0eWkTCrM1UgvzCjtUAkN+6Aw8PAmpyh0FBU2WxRQvp94RpZuACkFUky1hAJWAWUzGzgPXaM5IxbTCpIcsQDlUoczOCRcuAC1XjnnkbZdR0oiXPRLOYpScrAcrKckBIiTBzcPNmKzAomrQqYygspU16hmL9DAniTDGdLzSRzAgKDkqFQRRrdSxFBVw9DhZk3CzB5oSl0KSkk5lczPT2vtFIQk1qQPJH6Wa/hODXNImyQ4I5tnFgouzgEdYtP8AK8LhwZk+awcnK5DHUB+bagAsIzWN4uuRJSqTMUgqFVcqkqIUNMoahURe+0UUhUzETAtZKhcqVUqtodP7RWoY95bv+CblOe0XsbfiHi+aEFODkCWn8a2BPUJ//R9Ix+Ek4nGzT5ilkj4ip3A2AskfsCNbwnhilpzKonTrf2t1jR4GUQOUSwjQ9ez1PWJd6c1wPtwi/wBSr4XwKXLF1rIvqLWLQcpCTRQLbAdtH7RKqVm1Ox0bow0jk8plgXAJCQwJUCra7gVjGkeokl4dKQyZeXazmBpqiCwADfeNb7B/rvBExBuATUB9akD6HSO4nh/KQHG5vbtY/rGuDPIyRJH3u5VQ12gLGkBSXUebR7tVyO0PHCsxzS5hZkvmAYKBqQB6R3HYaXKaatOYjoSXItyihgAeZaLlGYaEnKM2jPT86COoxKAnn5lGwANegYsPeG4HHJUSQAdGa3QuKBm13gnET8kpSkjnA1tXZhCYFxh+CpKEllB0gkMaEhyKwozmHxs8pBTJnMbMuW19MweOw9S9Cr9Ty7DYjCTlEKQEEgnMmaDV/wAKwCCbxbgysNJZKyQokgFsx7Ma+kecONvn/SHYaYUqBFG9YpLp9X9Tr0Zjnrxv7NjJxoWtzMTaxC0HU3gdeNnLcykpCBQFXMetTp6awNgcSVjLmQrMWayraf2iX7WtP8OYkM17ZX6ChJ/OK1XBi/YNikTlHLOXYtlszV+EUhuJnkMAWKWIpfRukS47HhaiEgsSTWlwPoYiTgpi2yIKu1vUw1bW5l0nsR4eSnO4sebt0iHG4dSCWKjLCgSM1Goa13i5kcFm0JAQwI3dzq19NdItZXhxxzqDG7JAfvAn7G16M5JxYLJGZLmnPnTWwIP1aDZ+NUqVkKFFbpokcrJfbd/lF5L8MYdJogKY3JN+1oORiEJty9T+cZaTNJsyWG8Lz1t/DIA1VT6xoOG+EcgGdbs7No9aRFxHi04KKQWAsU1d7X/KARiZ2UnOslz94s46iG2JIteIyZKEtKUDMChrXq5iWVjjKSEJT5mYZgopYczUo+axr1is4LNWpZFFDKCodQCMwVckktljUo4XlkSSlKRLCEZ2UVBKilzmrylz22akQk0siVlE/i9ikn4zEKDIZKCGKctA46m3pFrK4RKQhImF3DBTWarFrigANDp2qsTJVlmCXMSUkkpJ1q7VFItJWIUpNeUgs9DdJqA3X3ETyyk9l/BWFRVsQloC5QAYJUkpqUlTEfFv9Y7xCZkRnQCQn40mq0uWf+ZDlnuCQCKgmoxGGlrASUlkkuo/Gt2+JV2iw4cyCASCgggIPM4NCkPUApKgRUVBpeB9PNLW/wBjKzJSpBHC+KJKgSWFQex/Q5SejnSB8RN+zTFSVTCkywClRAYoLMwAYX+ShoIopajIxS5L0Qpgd9vkxh3iVIUAoggiSlIW5ZwrMQ1qV6xTFDQ9SNZMmuNUaHhPGUThNJUJYlhgoglS1qBsBdgAr0EYAlU6ZmUSplVrUt000i9w0qacLLMgsUrUVLICGKgwDpOYuMzvem0XPhX/AA6Z5+MSFEl0yweVjqoA9bdPSNa95Sb5I6KSSAOG+GMXiZCQrKlIUeYmwbYVVX841/AvD6sOMvLMehWQwbZKACwBu5Dv0i5wy1BLMhKRYJtlBbUUb2ET+StQISNqvlHyFrfpGHLVyb44BVSwkUZ63pX0t37RDNxBALMopIepaulbHXWJuMSRKlKWtRIDcopmJLAfN4r8BiZSlGpWxBYlmtVh2g+wgh/LBUpOvMKKc0ICXOrCpO8SI4iFqSMigS4JykADcDo1/eB+LlCyhKrVoCejWPzO/WJ8FkTlANVdzYPfWjVEIYR9vWkhCZZLXU7Bg7GtT8q7wRiCZgUHAfXW9Q4pv1hZN9X7NoOkclqS+Q7D10cgaf0jLGh0lQTcgNQnUkadNYfPUMwIICTcnYau9g4f3eJ5KgRcG9TVt2I00rDkyElLIa1Ltb5d4VgNwuAADMnKokpUkM7+tC0VvE+FTEsJYFSxJNALuz7PaLBMuYlQIFCkgijAioNtTE0viKVKUgVKRzbClsxo8LkODKr8NLeiqdFFI9tI5F+nzCP+m/ZdP/qfrHYzub2PGU8Ew/4ST3PXRPaGzPD6F/DLIPT9KxbJDWSG3P8AeJ5eJy0Km6bx32zmpGcR4Kmgv5iU93J+Qi6w/A0sAtZmEbBn9yTBkvES3Ygvup27fSkEzSygQzNa3vvA2xJJAGL4fKlpBCBmJFgH2+IxNhFpUpQDjUOz+whuNSZqLsGBe4BdhbWpiPDBCknygnzRyqUCSpx/KSwNiQ0QnNxklvuVjFOLYS+VfI62vTtb3hTJpqlm1e4cn5tWkPRhSlOiVZUvqCq1A71aApEyb5quYFJpltlNAXf1LxckTmaAU5yRag277dekETsOmtSoM4oX9TS9NIrsdPBmglJCUlioihHT6xcYaaSaJBtzVAqB76+8ZtDplLiFsoHIyTQJpQJJcks1LxaSuDlkKNUq6CxbcgNWhh2N5RmLOlTKYPl1BiVHF3SUKUSkDlBDkVein+GpudI5p6m/ityypLcCnYxElRQhBVNQrmCAAAafEo/eFmDmzwRhuMEKByrlqSnLmopBDNzC+VrgpIpWK2atRYIAABJcBiSS5cjVyfeOy8Vl+Kg9opDo0958kZZq4LrF4FJAmoYJLBSEkEJU1MpvkUASNmIe0DryoS6iANf3rBXAsYJ0qclADJTlcD73xJYAVII/8o894ziZwWUzgpCh91QKSH6GLYJqNwfK/kxkTlT8F3xHxKgcssP1/QQvDuIQmYrEz0laEcqATQzFuHI1ABOwqK0aMjnBfvbUxOOJ4iZL+zpUvISD5aSou1QyX0IBs9IMlzVBFKJdcenibi1qTk+FgZbnOso11UoE5Xb7vuyXgcSuWmSEtkGYaEvQg5izjakHeHf8OZ6lS5s1WVCgSQC00EOwYihLAufrHouAwaEKVLTKJcBSlGodmubqpYRHaNJbl07Xoo/AfDJkmXM86WxJDBQqClw/MGG4vGzOPcMUtSgsGERyUgULvp7baesDTMYalJzVIFifQC/rGXu7BE/lOGRy7Eh73veCArykMSSwuXJgKWohqFy2n6Vh3kPVZJB+5YEjTLfc9WhMaKfxXJXihLTLbKkupVakhmT+JhmL0HWO8K8PSpKUgJJUzKNXUC/4TatYv5yUAMA6h7gA3L+sRpKlCoynQU/DVwD9Hg1OqQURSMKlJypSlk2pmYatrUavEqQwcVZ/Sp0AbetIatFQHSNQX5lEUVT1gtKHZjzLBLGlKXFDAM4EEMf6aiOpkPY/FSmkWaZIyt+EAa6fP5wH5ZTcaliHLDtBQiAYcAFKauGOrUoSmlDWAkTQlCQrKFlWUVcKP8o/LpFlkVlIcpUBRRFNnqer37xVYbByhOJC0rmAKIBVmNTVguo17PBSAsRIMxwfh6Fnr7+ve0KTgE1B6AglyzDU1Ot7wFw/EHzilQIDG1Mvb0egi0nYI5SlyQDmHMc1Kt72hagolE0JoCkAUAtTs8KBF8QlvXOD/phQ9SFR5phkJKmck6Pb2h+JUAgMH0Ab9/swJgZgCwNvXTU/u8GLxDr6Cu8dRMplYwKVlYk9qD3/AGYmwqVEEk0DEgWp6bGLGfOQVMQwZhYOaBwesLAykqzWcljrzetmAEAhS8OMrEgFZByjYdGjnCOHj7PPmy5ZEwT1JzA8xCSlhlIaqTU9ImRhCeZJsSmmnYnQ1r0PeLTBYhaEzDKLELCimhScyB8QIINU/OODP1NOolow9lJhppSCwd6+9TeJftASXAdRc7sw6/ukWuIwSMSAqWgS8QA6pQfJNFjkBDhdHa3zIpcNjfLdJS5sXoQQ4bo1RvHVCfcXxJtaeRv2HzRzrObKQGsAas24rAOCXPlTVJDFFlOXszZToW/rBk2bmUVMA/3U0FN94a/9ovDp2pW3/YxLPtSJl4gkNQbgfqaxGEjX+kBYviqJernYRQ4zjal2oNhF/jHghvLkv8XxdCKCp+UUmI4guYWFSSwHUlqRWqm1AuSaDrE+ExSpKwtKilYNCKNXfeIznexSMTeyeOnCy5OCSnywpImLmpSV51KuQCRnLgh7BgGpGK8QrE7ETpktS1y8xZUwjPlsH9iGGggniMydi1Bc9aiEpABPMWFQKMzlzFvwrhK54SnIPLBoTRJbvqDo28cUIqD1efJ0PcD4V/hzipqUqypSlSXBKqsRRwATG14N4JEllLZUxrpAypZrOH9aXPWL/huZJyAFZCbD4djQkM7dILRhVrKgSEpGxBr2D60hymNIjw8rKA6nKbtRujWJhT8QVS2QkOQxJOUhxsKvU0g6VhEtsr5X1YtDV4VKVPUhvT9XjGo1RT8O4EUoyBRLO6zS+xs/vB+C8NokgiWBW9a+pvFhMVRhy9R6Xp87xyZKcuaVf2gtsAfDugVOal0pZ/m35xXY1K1LlraxcvZLOKjcjW0HgOtionM7EBhRjcEtcbWgYSwZhKw4Pw5alhT4hQHWvWGkKyQ8Q80rCHFw5QSBsXs5ce0Sy01Ae2lH1f6Q1koKmKurkMC2o1q2+toGHKoqTdTVqbaX6xpRByCF4YJOYHmCW3d2Z1Q3AzRmJJCimgYAnLsCbB+8RKk3GYupy6izPT2jpkkKLD4zolwCKO/ajRqjFlhL4snIFEqH8rWLtXTo5gA8ZCgUkHmsLkOKuBTUUif/AC45Q7E9asSNnHakdkYYZmCUuoF7gEWJYPV9+1IaiFj3UoAKmJFQAdS+4e+lIruLcALBclaUuOYfe65VO41o3qItThGTQcrUahIa1yaekPRhyqW7GWoNchVAX9zWkOkK2CcNwIlyUhZzkkOST8Rpy15TpStIPxJKZZUhIzPzVsGNRuQWps8U/E8aUkZZeVThlKbZi4Hc0vE+JlLmpSapKgAcouH2UdO8K7HVCXjZX3lSyrUhyHatXhQbK4PlASDQDVn+UKFS9BbPLcPhjYEhzsKnVwdKxKwcNVZP6gfKD8DLonMkmtbBmcd9U2hmKw4zhXw0I7V29WijklYJFRi2CkkgHMaaUodfX2grDzMi1JKXc5wHuDdzu717RFxPw0mec1QWAbRgNz8NniHBz0y0i6lAEXpff3trElN5ItRW5uUdG7CZsxa560odGGRQvRUxmNwaAWP7YefjJaVqyDQZfLOViN1D6dTFfjMStYyAnKNBQeu57wIJGWL4unUVTRzyy+jQ8N4upUxIUHLgIWn4kqJ11IfUf2s/EGGC0JxKU5cxyTBQALApQAMCkfsvGNViwmpLERtOFYz7Vg1hSgVTJbs/NmSsoSo7Vbm6V1iWWK6eayQ44aNRbyRcXyZnE49KBUxQ47j5VRNBDuNeGsXIR5s+XlSSA+dCql2BCVE6GKmTgVKGYhk7/pvHX3VJWnsRUHY1U0k7mCpeFIYqoNv1aHyZYTa8S19IjKd8FlAEm17aD9IZKJUoFNSC5B13gsYV1BOUDcmgFrn9I9G8PeD8JLQDMTMVNLKq4CXBtysKEE6xhy0oaVgPAPDypjFeVKWBPMCS9QMqTqH2jYp4cg2egyhqMA1qUsPaCOF8Gl4dCkJAOYu5VmOwdwKC1qvFigI+EHT6UjnstyQ8NwwSOVblQHdrvcv7+zwYkMaAd2b294jyszfsbfSHKX3+v5xN22aWyGpUa7g17RIEkhizf229YrF8NdZmrWovo5CGBOgvBiJgLMaaNZgLvtFFEy2Pn45KRcVo5Bb0/QQEpPmFJJUXqEk5WYap9odPlqUM2U5XZJBck9PUlm2jo4Wt3CSBo4NO71rUfpFUqMWP8wBTMcydRazBy9S3q0NTKKnIYPmsG+I7PU0v0iZGEepop2L6dn/d4knpQkZlTEZSWu1dgRbX5Q6AhGGa+p21bt0MPl4PQCul2/dY5iJtTlUHFwwUQWcd4JExRZ1IbR0k1qKV/bwWKgaVKBSSFA3DMwzP95xQQThxmSUgKaoOoSUnU3L9RDJUkhRzF2JKfui1t263pHZOKCVFFbOGDvRql94AIQmYWKlAULpKXBJLAZg5boHPaAE8bQhSk/GEHUFTrYOQVVSxp7xZYnFZZa5yuUollV3SAkZvqI8u4RxAiSpTjOSo1F3It1vGkhNno/CvEspVMpQTRv3rBMni+eZksUkU0qPnf6xj8DNQt8yQSQxvQ9Gi1wE0lmSCkJ5lEP2dq0b5XgnHbYIv2GcfkGbNEsKAIDmlGp1/mixRIXyJlzXyBlgs5eoIGjHTbtFLMlkKBGZsxDDmASBmBdXpZwHvDp+PlJnmaoqohhkGXQlhUZgXuPlE0qNNmj5twOlKQozyPFCSH8ol9SQ/yEKNUKzNyJrFi3NuWtfsxEA4/iyXOQlRc9Egd77W2iknT1LLqL1drJrW0NjqXTp/UReavpCZ+OUuhNPwiifbX1gcpe8JSwIAxfFQmgvF0oxVIk25O2GLmAdIrcVxQWT7xVYriClaxBJBUoAVJ9PcmMSn6GkXnhrhYxuJCFzPLlp5lq+9leyQB8RNNhfofROMeKJEopwmHyNLZAQlQSlDfiWaA+5cl2vFZ4P8IeVJzTZklBm/GrzUFSUvox26tV4x0rh8tMxZSTlKiUg1ZL0fejUjyptZ5u3suDrjFwSNd4lky1YaUqbORNm+YTkQsKlS0gK0BLlyKly5jMT8aghhXoGemzxBipj/ABfCiwYBNTVgOwvAwKTUTQkiozAEgsLRbHj0qhSluQkMWZ/T+t+kES8Kr4lKSkaJfmV2py26x3CYIpU6vU97XPzjaeEPBhUsYieB5aSMqK8ynBBOyRdjeml7uobsmrlsT+CfCjf+5mghAcykqudlqFrW99o3S1kKCklIzMVMkuWvV2/tAuMxYQ5a9bm9BQ6aX3iTDIK6hm6hmVr7bVqTakccpObOiMVFDJqj5xcOwfNoKaUvrrBiJAAcfeuQHewqR2HtBiMElSBZzrqYSZBDD7oZtO9tI1oFqIEUdIBpqfm28NlBQUSah6BhTr0avvE+UE2r9f2frD04Vqs1z6GNKImyLE4jVIL7Cr9Bp+zAJUEkOMymNrU+guaQepJJoG0drh9PcwxWH31IDt+gjdGbIsPyoChzlnDvc0DD1+cGEEHMVVYA15afywNPkkmpZGwcE/6jtTSIDjEHlSTRqGtCWYH0au8AgTH4r4srO1waEh7a6AO7RSqwqylK1MVS1AkbaWrX4YvJ2FQfgKQX2pqSPkfaGYlRCHTlUog1cAVY1H6wjVA4kZyVpWU8rFSXq7/Rhb+x+FwpzpWsqVlelcocHo7tvAuAmLSjnUkMMy3BSAkPVJFQ12iNXHQEkqUlq5Sl+Z6jQGn61MAF+yVMcw3qLfO/5GAMdx6RJmVHOaGgfQB9WjMJ4wfLmLCylzq6jShtrq7aCKKfwxS5nnFZUdSNO7msNIT2NX4k8SpVh5yXqpJQKOOZLFnNBU6aR55hJmUAZiGPpZi/sPeJ50zOWKiAD2Fblt4GRlAINNe4/rtG0qMs0+HmEB6jfo532i58P49Qm0oCKmjmu2+vpFHwrEiZLBuLObON32DRoPDaAa3ALcrNc/R2h2I0PkhyU6jc/Ib6egpFVj0IEpSSnNlqCQCQBsa6X9YNlqKCQC9TU6GpqzAaxXcQ4iggkLBWlQagIKgSm70Ha3vGaNE2FxMkoByu+pSa9aKhRnp2PmZjX2lkh9dYUOjJkytoFxWPCYUKO5ujmRUYriZVFbNmPChRFs2RhTltzFxwnhv8SpIKQ/brSFCjnyya2RXGkywmL8vlAS4fmygqY/zQHPxBDqFT7RyFE4clJbI7w/DqJDqygE5QPiJ1D6CrOTHpHB/Bckc83NzB/KSRlyKo61MSpVzfVoUKNZXXAsavkmOGwmFxCZcuS+egz8wBvyigG0WqeIvQUSVMxq3c3NLiFChPg0ti+lYLQJST+IgGu7bxNJwywACX3O5eFCgilQpPcNlyE3b67w8yQdI5ChmReU0MUmFCgAjWoD3A/IflDJ00JZyzn5m2naFChGkAYnGFiEhza7BiKFu/aK8rOYAfCDV6nox/poIUKEAMualSlDKbkGrCguwNb+kPxeHdAFksl9CRTbsYUKAYLj8SW8oBOU0dTs6W0r06d4quIYWblKmRlSSravT96woUaEd4Pw7PyrJDMQ1aF4Kn4IIJCbAU35mI6QoUJ8jMPxNTLqGLml+8DpWKbF7dR+v1hQooTLnhEk1ax0c1c5fnFhwzjIkTSkEZlTFMGU16OQ9y3TpChQhheO4xzqmBUxMxiMgIKSSCHJOxYj2izwK0zEAzcwZOYs1O7O5d2bS8KFCaCyRfFpCSU+UadoUKFCA/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7" name="AutoShape 4" descr="data:image/jpeg;base64,/9j/4AAQSkZJRgABAQAAAQABAAD/2wCEAAkGBhQSERUTExQWFRUVFxoaGBcYGBoWFxgXFxcXGRweGBcXGyYeGhokGhgUHy8gIycpLCwsGB4xNTAqNSgrLCoBCQoKDgwOGg8PGiolHyQsLCwsLCksLCksLCwsLCwsLCwsLCwsLCwsLCwsLCwsKSwpLCwsLCksLCwsLCwsLCwsLP/AABEIALcBEwMBIgACEQEDEQH/xAAbAAABBQEBAAAAAAAAAAAAAAAEAAIDBQYBB//EAEEQAAECBAQEBAMGBAUDBQEAAAECEQADITEEEkFRBSJhcQYTgZEyobEUQlLB0fAjYuHxBxVygpIzU6IWJEOy0uL/xAAZAQADAQEBAAAAAAAAAAAAAAAAAQMCBAX/xAAuEQACAgEDBAEDAwMFAAAAAAAAAQIRAxIhMQQTQVEiMnGxYZGhQoHBI1Lh8PH/2gAMAwEAAhEDEQA/APRpk5U45U0R9RuemwufcpyvjbjaEoGHlql1LrUplEkWCUC9dbBmjQzsRnSrK6MOgErmfemb5ehoH1pZLZsFPwX2nFJkoACpqnWq5SgddgkWtQQuqy6UoLlmunxanqfCBJnhAzsDMxk2cUN8Ayg525RqGdVA2xMVnAsUJOVSQ4di6mLuLkaOPnrrsP8AEvHpQmVg5VES0hSgNA2VA7s59XgTh3+HSVy0FcxSFLkKmZQHbYVNDl+sccsKb7cVxydSytLW/PB6VwfHGdIlzSACtLkCoFSKH0g4RW+H5Al4WShNkoCfakWEemrSPPlzsPAjuWGR0CAQ5aIjRigLxKiW8MKYPuMlTjAdYf8AahFRxbiSJEtSyHIDt+uwjCcZ/wARJoKTLyDKHKcw5yelVM3buYhkyQg6ZWEJzVo9TViYjK+kZPwb43TjgU+WpC0hz95DUHxDWti0ahopBqStGZJxdMSlQ6WsxwgQhGjA/NHQYjhGAdj1zQISMYIjIMJKe0FILZIcRDBiA8LKIbQ3gpCtk/2gR1M0GBmh2WCkO2TEiE8Rggaw4ThCGOEdUnaOKWIZ5rQASy4lB9oFTiBEgxEJpgmRLFY48OUp448aEdQqEsRx47neABrQoe0KCwoxXjPiqUIEoUAGZTbfdHvX2gPwRhRJkTMbNHNNfKDpLS59Hyk9kvFBiZasbikyXbOrPNV+FAqfYUHcRfeN8eJeHTLTy+YMqU2yyUN7FRCB2Dbx50JanLqJcLg7ZLTFYVy+TL8MwqsfjxnrnUZkzYITp0DZUj0j03FN9olaZkLT8j/SM5/hnw0plLxBDGaWT/oQW+an/wCIjR8SU0yQf5292EdXSwcYany9yHUzTlpXCJuCn+CnVn+r/nB4MVXBFMhSfwrI+kWTx1HNZOJg6QzO0RExHOxaUivoBc9hCoNQeidRzSA5+Lz/APToNVmw7fr/AHiuxGIBYzCQFFkyxVSzdgPvH5C9uaCZeHzDnACf+2C4/wB5so9Ld7wtI9VlXxjjHlSFqlpzBXLnKcxmKP4QbpFSVGjDW8eXcY4bmkImKUvPNW8tACQ6A4KiEi6l0T/pVekbbjWNGLxGTNlkywVLV+GUn4j3VYekQeFMJ9sxqsUtLS5LCWjRJAZCf9qWPdt48+Uu7Klxwv8ALO6Ee3G393/hEH+F3FGnGQkDKpBLOXGVvR3IBJ3j04peM9w7ColzEFKEJVnxCSQkAnnUakBzYRdTcSEh1Fvz7DUx14sfbjRy5Mmt2TpliK3iXiGRhyUzF8wBOUAk07UBOxaHTcST8ToBskVmK9renuIwX+IGJQlaAEBMwJYhL8qDUBagCCo1LBmGpcM8rlGNoWNKUqZt+CeK8Pii0tYz6oJAU24AJcdQ8XKk9Y8K8NJ8vFyJ05OYlQUgGvKVlAIzXIUD7CPapuMY5QMyth9Sfujv6PGMU3Nbm8kVF7BMOKI858SeOMTJUQChLKplGYLDsmv3gTSja7RrPC/F5k/DImTQErLuAdj2Ddu1YcMqlLSgljcY6mW5TDTKEczx0Li25HYcmVCaOBccKoBjhKhFEMJjuaAQ7y4b5P7eOGZHPMMG4Wh3lCOpDRG8OeGBIY4TEecx0LMKh2dJhAQ0qhZ4BHYUc8yFAM87/wAP5SFCYtSgVrIz9EucqK7kOemQamKbxFilYzG5EfeUJaP9INVdnzK7RmOH4omgJoL9f7xIjE5Vkg1YgF7PT6OI8qclUcK8cnZCT+WZ/wBj3DCoRKSiSlgEoZI1ypYP8x7wLxuaAlCnHLMSfr+keQq4utSgrOQRR4JxXF1FBeo6bVbtePQWaPFHn22z1bhs4CZOS4+N7jUqg/7Un8SfcR48eOgKWU65TXblf84LwniAzHFEgejjvp2FT0jfdiG56bO4sh8qVJJ7hgfep6D1aB04tOYgLSpf3lFQyp7kXP8AKP6xglTlt+BNrMpQ2H4R2rBcpZAZLACwFB9YXegG5upE6UklXmJUs0KioO2w0Ceg+tYq/FfiBMuSUpU5UKsXZO1NTb3jKYvGrQmhqSwrTvewqYzvEsWqYQgF8tS+vc/vWObqM6a0w8/g6cEN9UuF+S9xswy8OmSlQVNnqC5rEEO7Ilv+FP1BNiI3fApMrDSEShMQSkOpWYcyzVRvv8gI8v4fOBmVD5RQEips99ng5c4PlKUv+AEf+X9faM9PKP1ft9h9RJ/T+/3NuOLozjKtFMQt1FQygKQTvW46QdJx8tRdMxJJ/wDkUR/4J260HePMmAUc2Wk1PKPhDpGmvc7QNO4sTOSRYegLjvWOl5kjm3PV8VxSTIlqmBSVKa+YFSjo527MBoI83QPtuLHmzMst8y1k5WQ4dtlKoANH6GBeJ8SzEJdg1e39fp3gfC4woHKkkmrqBp2Gute945JTWWe/COxf6WO/LPQuJ4zDqUG8sBEuWJdElYyzT/0/wABq9rRbzeIykIJKksHPlgvmP8xNVE+3e8eTjETlqICcrgOVdDqT9PaLLi2IypypJUqxUBU7sOtveK5epjCO3JPDhlk3f0+yy4PhUYzFTJ85QyJdgT8SykgNslIZv9vWNT4WTJw0oyxNCnKVuoh+aWh7dQY80TxdUtISmWph/Kan2iHCccmJqUE0AsQwDtpBh0wVvd+zGXK5t1we0/5tK/7iP+Qh3+aSv+4j/kI8c/z5bVttlf6w2dx9egZ7Ut6RbvL0S3PZk8Rlm0xH/IfrEn2pP4k+4jw1XiRYNra5RUv2i64TxUz0klgQbd9qQ+6vKDc9ZViEi5A9RDftSfxJ9x+sebLUU1KmHWl6bdoIEyYAOY+8HegG56D9pT+JPuIX2hO49xHm06epy62PdX0eIvtLEHzTW1VfrD70PYbnqHmjce8dEyPLjizqtR6ur9Y7nUW5zcU5gdaw+5BhueoZoWaPMhjV/jV/yU/zMdHEFj7yz2Wr8zB3Ij3PS3hZo80/zNW821gtRP8A9oeeKLDVnMTfMph35oO5EW56PmhR59/nCh/8sz3VCg7kR0zzrh0vJLKtVW0pp+ZhgUC5bQV79PSDZuHUvlQHCRXt+rRCnw6ugqGL5thsa1948jC025y8nb1GyWNeABOJqxcEW0iX7YwIudu1Y4eAT3KgAUgs7ggAvU3po/WJk+H5pcDLUb/un76x17HHpIkrq96Wg7CnIQaE3A2EdwXAlqShSEqU7sSCA4VZiN94nT4anqUXBSUMelettDClbG0E8W4gShJzUetMwf6g3itl8UVbMrZ+h3iywvBigETCkg6HfQCkSTcGlJDKGVN0hIrUkh9P0iWpJDjBydIjnY0pluS6iKfXU3sfaK6RNyIK1O5p39P3aDkyM5Uo5kkANymxsba09xW0FYfwsrEoC86UJSpkjMAVNc5bs9KbGJaXJ6ff4O1fBX4XH6sy/wBtUFAua1cdf3eD5WJGZKku59XbeLf/ANEFS8rrLFvgoo3LPpUDq1IfM4N5eWWAoGzlGUsC2un71EdEviuDh0uTM9isYS9blJ+UHYKgzqqR8I3O/wC+u0TcQ4UlKzaiAsvdsxTRmCTrXQG0TKQkhIDhZUwd2Ski9nJLv2AFyYxN7Ui+GH9TAJ83diq57/kIIwc/zVhJXlGVZJJb4UKUkOd1BIbWLyVwLDkEoUkqD0UCM21SWc0L2qYmw+HlIl5/LlEhSsoUSWIJDsaB221EUx4muTGR65WVmDxY8gqqVTEluiQf6fOGSpg8wFbgKSS7EtcJ9MwHpEWKxySovlSGYhCWAYpcIS41LU6xeYdMvEv5TTMtSGUFJQ4YZSAyQe/eOWMHKWtLY9HI/wDSWNel/wA/uVyVk29nhkuSsAM9XFifhV/WLZGDMslpYD/eCmb/AGZW9XiJOIynmU1Zn/3BiqZ5ssMo8gKJa6/Ee70/p+sdALtmSD1VFzhylaUk4iRLcsM6me+ot+kAcXw8rD5P4kmeST/0TmKWY81md79I3pnV0SoGUjKWUsD36HXo0EJWAmiX6lRD+0CL4+5DyiWsVZYjmeJVBmEsdCf/AMwKEr4KKAaZlqN7n6mOoL1Kyx0cgf8AjWKyfxxa/vBuzj994AVOUS7n2IEaUJeRqDNXmQR8b/JohUUDZu8ZhMxeiz+/WJDh5quo6n9Yfb/U1oZoV41JAqkC13+kdABtVmND2O/WKCVwtRUDQHroOraRbf5dOIzEsAGDD4ywbKGcDdRps8GhLyPtsIQWJIBFTs7jY+0JTqOYl+prb6xDK4bMFDVRNyGSG6A9othhVBgVW/CAzDt6RGU64ZaPT/7mVpNaqAI6M0TKk6gp6t/SLQ4JCwAoLCt0mh+XSx3ivXwqUVFJSC7gHMp/kWBeldoXcE+n9MGy9AfQRyJF8HUCwnZRsUpWR/ucPHYNX6mOxIp+HycsvO45i6qsQ5YODcV03iSdOTkUQVEpd0sL335gz7Q7FYEpnHkzhYHOklUuiQSEggED0u9Y6nhCyeZL5kqPW7el2G7FrRzNziq/B2LFCUnL8j+HKeRNJLg5A9CGzE07NtAQxVQgAnmAfTKpVcz1+t2i84RwkowSiqWrMZgJSCAqji9QKF7aCKjC8IWmcFJcIo4UrmNFHQMakVpHZdSin/3c5e1dy8DcPjZyciisUmEANRIKkirM5tFxivEE6UM2dFc7goP3SAHZT6k+kZZeIUnMPLVRRNQfi39Lxc8QxaAmXnDkgM4o61jbuI7GRRdo4tnSorRLGVy6UMogpnht35RUEGpjLYPGpUUpWFeW5KwkjMRVgCxAcsHb6wuL4pSM6A6S6SkC5SElw4N3UfSmsQCVLlSTMzjzlj4UklnBoahjZ7isc+VRdXyWxWraG4/iX8QJli4Zs2Zi5LPqQGD9InlYnKpaQpQKSAguphpvAnhjDylrXnUrOGypToHqS6TegGt4uMR4dQrnE0hSi5SHcEHVwPlCUoObjfy2G1LSn4J8JjihSQcyiUBROdTEnoD6/wC3rCxkqZMYoBJSlwzBmmKuWoyaHpDcFKHnEZqBASNPhJB+VPQxT8X4qqTnQDlSwAAfV1Fw7NUABt/UzLuR+PsMTUJfL0F8UAUlas4CRLqr4nJUGSG1r6CIJBWshYQpSSGSoJLXZ/leKrAyzNySKoAdcygNw4+QA6PGpXxXy0oSAKpDfQAJ9tYkpQg0pFNEpJ6eCXDzsudZPKlQTWnwhD/J/aM/xri4mABGVmzFSUAG1rOzGDMVxfJJUCnOZjs5olxU0uqrtrFJOkHISGOUBSmFXfKlLXoHPoekWTWRKXkxvj1Q8CUohKX1DjZIJJYD0SfWPSP8JsN/CmzT99YSDuEBy3qr5RiBg5aUBU1a+cDL5dWZGoIrrUHaJ+CeIlykgSlspIUxVnyZ1OTmAV2H6s0UjURSlcaPWfEU2Z/7dMsrBmYhAVl/7Ycrc/dFnMYXx3OBxZl5SyOlHmBKvzEcxXi7KWXMmLISCSAQkkgPl5mYl7ExTTuLjzPNFDmcElyrlZI2/vFJtLyQhbfACrDoNctern5O0OlZRZ76Mw61aDJK0rmhJLZlADT4rdbtEsvh0vK5UK7ZlV1GtYg8h0LGCug0f5COeWmrH0NPpFpJ4fLYFszk1BLD2F4mmYeX8Ibozn6ltrbiMvIbWJlMMAq5AA9vlEieHJer2obfXSDpXDyFAJBOayUuWIawFf2dotf/AE3kTnnzESUbqIzHpl/J36QRlKfAOMYclAnCAG/Y6xYYLh00pzqaXLF5qzlR6PVR6B4mVxOVLl58LKExblpk49w4QwA+X5RIcGqelEzEKzKDKKlWTqwFki1h84TcVu3Y93wqOSJQYmVLJWSeeYWYPcIsDs+Y9oJlcOUS5/5KJJUfUu3W/aIDNK1JCKhL6Aeo26Q+TgluS+gT8ID/AO46RCUnLYoqRZCWSzMVCn7PrDcVOKWzqFKskim1g96PSG4bA1dR5QXowTezXgqdw6V8KfjIqfa4YAudA2kGkzqKgcUD8oJcXLgepPypB2AAUWUk1euYA0NGyXd46nBoQRRDNQO1Nt2fSJ5qkywrKjORXKjlftSpZqQ6FY6TgkgAAqA0D/qHhQ/CT5S0BTM9wQkEHUN3jkFMLPOJvisS1qRmWMrhwXHtFtwLjnmOoKzH7zgDSPP8ep5qzutX1MafwWj+HM2c/QRPqcMYYdSu9imDLKeTS+A7jGPxC5iBKVNEsqAypSKBJAWVKSSQC9HZ8piwx8grSAklwpJJZRsoHbZ4iwCBKRl2Jh83iKQLxxvW3FxXH8/c6vjTUnyQ4vGB5oDG1jq4oXHUwOlMtf8AEmLUFSsqkIFfMUClTdKoGouYqcQslcwoSK1YKZ9yr1BiLE49wkOUsO+lfSPUg8kpKUjz5qEYtInUFTvMnTDVINbOr/8Alx8oBwcpc1SUElRWrU2H9nMFI47KEsJyhdGbM/MdSBS9YK8OpAecrKKH/UBZzGZzcVKVfYcYJtRT+5dYHCZJWYBlBJADkhg7Bj+TaxX8Q4p/EI+6EpL5SavoU11T84FxHHVqLB0J05SP/IP+UVOJx81nQjlJYLUXBvUJ2pq8c+LpZatU2VnmSVRRf4fi6UJVMSoEhnHML5mblvcsSKA7RUTEpmIXPnL58zhBrn1cnQOzDXpFVOxCkoCVqKiVOWaoO2xaghp4apQACuUkgHVmJf6R2Qx6FpT/APDmlPU7o0eGmpkITzpXMVzLLktmBAFjao6l4lwv8UywZyUA5iSA6+QAgAOHJcUBfpZ8r/ly5CuXMoEXS6a9g8HjzAhJzFICweYkKQS6TWhZiHjUYaXfkUp3sRKnrXlll84JYCnMVF6abf7YtJfDx9mOVSSu6hQkfEPielwWiywHhiYazVhaQxSwLpLXzUJSzBuvSC/4MtwVoQdDlKyW/EBr7xpSp0DhauzO4bBkAZQolq5lqSn0y6V1McmcEnmWoBGVWZxsaNQk0DPGhxeIzZGJNQAUS1c2bLptXQmLXh80TL5UDdWYuxblKUks2picstGo4rKfhHB0eWkTCrM1UgvzCjtUAkN+6Aw8PAmpyh0FBU2WxRQvp94RpZuACkFUky1hAJWAWUzGzgPXaM5IxbTCpIcsQDlUoczOCRcuAC1XjnnkbZdR0oiXPRLOYpScrAcrKckBIiTBzcPNmKzAomrQqYygspU16hmL9DAniTDGdLzSRzAgKDkqFQRRrdSxFBVw9DhZk3CzB5oSl0KSkk5lczPT2vtFIQk1qQPJH6Wa/hODXNImyQ4I5tnFgouzgEdYtP8AK8LhwZk+awcnK5DHUB+bagAsIzWN4uuRJSqTMUgqFVcqkqIUNMoahURe+0UUhUzETAtZKhcqVUqtodP7RWoY95bv+CblOe0XsbfiHi+aEFODkCWn8a2BPUJ//R9Ix+Ek4nGzT5ilkj4ip3A2AskfsCNbwnhilpzKonTrf2t1jR4GUQOUSwjQ9ez1PWJd6c1wPtwi/wBSr4XwKXLF1rIvqLWLQcpCTRQLbAdtH7RKqVm1Ox0bow0jk8plgXAJCQwJUCra7gVjGkeokl4dKQyZeXazmBpqiCwADfeNb7B/rvBExBuATUB9akD6HSO4nh/KQHG5vbtY/rGuDPIyRJH3u5VQ12gLGkBSXUebR7tVyO0PHCsxzS5hZkvmAYKBqQB6R3HYaXKaatOYjoSXItyihgAeZaLlGYaEnKM2jPT86COoxKAnn5lGwANegYsPeG4HHJUSQAdGa3QuKBm13gnET8kpSkjnA1tXZhCYFxh+CpKEllB0gkMaEhyKwozmHxs8pBTJnMbMuW19MweOw9S9Cr9Ty7DYjCTlEKQEEgnMmaDV/wAKwCCbxbgysNJZKyQokgFsx7Ma+kecONvn/SHYaYUqBFG9YpLp9X9Tr0Zjnrxv7NjJxoWtzMTaxC0HU3gdeNnLcykpCBQFXMetTp6awNgcSVjLmQrMWayraf2iX7WtP8OYkM17ZX6ChJ/OK1XBi/YNikTlHLOXYtlszV+EUhuJnkMAWKWIpfRukS47HhaiEgsSTWlwPoYiTgpi2yIKu1vUw1bW5l0nsR4eSnO4sebt0iHG4dSCWKjLCgSM1Goa13i5kcFm0JAQwI3dzq19NdItZXhxxzqDG7JAfvAn7G16M5JxYLJGZLmnPnTWwIP1aDZ+NUqVkKFFbpokcrJfbd/lF5L8MYdJogKY3JN+1oORiEJty9T+cZaTNJsyWG8Lz1t/DIA1VT6xoOG+EcgGdbs7No9aRFxHi04KKQWAsU1d7X/KARiZ2UnOslz94s46iG2JIteIyZKEtKUDMChrXq5iWVjjKSEJT5mYZgopYczUo+axr1is4LNWpZFFDKCodQCMwVckktljUo4XlkSSlKRLCEZ2UVBKilzmrylz22akQk0siVlE/i9ikn4zEKDIZKCGKctA46m3pFrK4RKQhImF3DBTWarFrigANDp2qsTJVlmCXMSUkkpJ1q7VFItJWIUpNeUgs9DdJqA3X3ETyyk9l/BWFRVsQloC5QAYJUkpqUlTEfFv9Y7xCZkRnQCQn40mq0uWf+ZDlnuCQCKgmoxGGlrASUlkkuo/Gt2+JV2iw4cyCASCgggIPM4NCkPUApKgRUVBpeB9PNLW/wBjKzJSpBHC+KJKgSWFQex/Q5SejnSB8RN+zTFSVTCkywClRAYoLMwAYX+ShoIopajIxS5L0Qpgd9vkxh3iVIUAoggiSlIW5ZwrMQ1qV6xTFDQ9SNZMmuNUaHhPGUThNJUJYlhgoglS1qBsBdgAr0EYAlU6ZmUSplVrUt000i9w0qacLLMgsUrUVLICGKgwDpOYuMzvem0XPhX/AA6Z5+MSFEl0yweVjqoA9bdPSNa95Sb5I6KSSAOG+GMXiZCQrKlIUeYmwbYVVX841/AvD6sOMvLMehWQwbZKACwBu5Dv0i5wy1BLMhKRYJtlBbUUb2ET+StQISNqvlHyFrfpGHLVyb44BVSwkUZ63pX0t37RDNxBALMopIepaulbHXWJuMSRKlKWtRIDcopmJLAfN4r8BiZSlGpWxBYlmtVh2g+wgh/LBUpOvMKKc0ICXOrCpO8SI4iFqSMigS4JykADcDo1/eB+LlCyhKrVoCejWPzO/WJ8FkTlANVdzYPfWjVEIYR9vWkhCZZLXU7Bg7GtT8q7wRiCZgUHAfXW9Q4pv1hZN9X7NoOkclqS+Q7D10cgaf0jLGh0lQTcgNQnUkadNYfPUMwIICTcnYau9g4f3eJ5KgRcG9TVt2I00rDkyElLIa1Ltb5d4VgNwuAADMnKokpUkM7+tC0VvE+FTEsJYFSxJNALuz7PaLBMuYlQIFCkgijAioNtTE0viKVKUgVKRzbClsxo8LkODKr8NLeiqdFFI9tI5F+nzCP+m/ZdP/qfrHYzub2PGU8Ew/4ST3PXRPaGzPD6F/DLIPT9KxbJDWSG3P8AeJ5eJy0Km6bx32zmpGcR4Kmgv5iU93J+Qi6w/A0sAtZmEbBn9yTBkvES3Ygvup27fSkEzSygQzNa3vvA2xJJAGL4fKlpBCBmJFgH2+IxNhFpUpQDjUOz+whuNSZqLsGBe4BdhbWpiPDBCknygnzRyqUCSpx/KSwNiQ0QnNxklvuVjFOLYS+VfI62vTtb3hTJpqlm1e4cn5tWkPRhSlOiVZUvqCq1A71aApEyb5quYFJpltlNAXf1LxckTmaAU5yRag277dekETsOmtSoM4oX9TS9NIrsdPBmglJCUlioihHT6xcYaaSaJBtzVAqB76+8ZtDplLiFsoHIyTQJpQJJcks1LxaSuDlkKNUq6CxbcgNWhh2N5RmLOlTKYPl1BiVHF3SUKUSkDlBDkVein+GpudI5p6m/ityypLcCnYxElRQhBVNQrmCAAAafEo/eFmDmzwRhuMEKByrlqSnLmopBDNzC+VrgpIpWK2atRYIAABJcBiSS5cjVyfeOy8Vl+Kg9opDo0958kZZq4LrF4FJAmoYJLBSEkEJU1MpvkUASNmIe0DryoS6iANf3rBXAsYJ0qclADJTlcD73xJYAVII/8o894ziZwWUzgpCh91QKSH6GLYJqNwfK/kxkTlT8F3xHxKgcssP1/QQvDuIQmYrEz0laEcqATQzFuHI1ABOwqK0aMjnBfvbUxOOJ4iZL+zpUvISD5aSou1QyX0IBs9IMlzVBFKJdcenibi1qTk+FgZbnOso11UoE5Xb7vuyXgcSuWmSEtkGYaEvQg5izjakHeHf8OZ6lS5s1WVCgSQC00EOwYihLAufrHouAwaEKVLTKJcBSlGodmubqpYRHaNJbl07Xoo/AfDJkmXM86WxJDBQqClw/MGG4vGzOPcMUtSgsGERyUgULvp7baesDTMYalJzVIFifQC/rGXu7BE/lOGRy7Eh73veCArykMSSwuXJgKWohqFy2n6Vh3kPVZJB+5YEjTLfc9WhMaKfxXJXihLTLbKkupVakhmT+JhmL0HWO8K8PSpKUgJJUzKNXUC/4TatYv5yUAMA6h7gA3L+sRpKlCoynQU/DVwD9Hg1OqQURSMKlJypSlk2pmYatrUavEqQwcVZ/Sp0AbetIatFQHSNQX5lEUVT1gtKHZjzLBLGlKXFDAM4EEMf6aiOpkPY/FSmkWaZIyt+EAa6fP5wH5ZTcaliHLDtBQiAYcAFKauGOrUoSmlDWAkTQlCQrKFlWUVcKP8o/LpFlkVlIcpUBRRFNnqer37xVYbByhOJC0rmAKIBVmNTVguo17PBSAsRIMxwfh6Fnr7+ve0KTgE1B6AglyzDU1Ot7wFw/EHzilQIDG1Mvb0egi0nYI5SlyQDmHMc1Kt72hagolE0JoCkAUAtTs8KBF8QlvXOD/phQ9SFR5phkJKmck6Pb2h+JUAgMH0Ab9/swJgZgCwNvXTU/u8GLxDr6Cu8dRMplYwKVlYk9qD3/AGYmwqVEEk0DEgWp6bGLGfOQVMQwZhYOaBwesLAykqzWcljrzetmAEAhS8OMrEgFZByjYdGjnCOHj7PPmy5ZEwT1JzA8xCSlhlIaqTU9ImRhCeZJsSmmnYnQ1r0PeLTBYhaEzDKLELCimhScyB8QIINU/OODP1NOolow9lJhppSCwd6+9TeJftASXAdRc7sw6/ukWuIwSMSAqWgS8QA6pQfJNFjkBDhdHa3zIpcNjfLdJS5sXoQQ4bo1RvHVCfcXxJtaeRv2HzRzrObKQGsAas24rAOCXPlTVJDFFlOXszZToW/rBk2bmUVMA/3U0FN94a/9ovDp2pW3/YxLPtSJl4gkNQbgfqaxGEjX+kBYviqJernYRQ4zjal2oNhF/jHghvLkv8XxdCKCp+UUmI4guYWFSSwHUlqRWqm1AuSaDrE+ExSpKwtKilYNCKNXfeIznexSMTeyeOnCy5OCSnywpImLmpSV51KuQCRnLgh7BgGpGK8QrE7ETpktS1y8xZUwjPlsH9iGGggniMydi1Bc9aiEpABPMWFQKMzlzFvwrhK54SnIPLBoTRJbvqDo28cUIqD1efJ0PcD4V/hzipqUqypSlSXBKqsRRwATG14N4JEllLZUxrpAypZrOH9aXPWL/huZJyAFZCbD4djQkM7dILRhVrKgSEpGxBr2D60hymNIjw8rKA6nKbtRujWJhT8QVS2QkOQxJOUhxsKvU0g6VhEtsr5X1YtDV4VKVPUhvT9XjGo1RT8O4EUoyBRLO6zS+xs/vB+C8NokgiWBW9a+pvFhMVRhy9R6Xp87xyZKcuaVf2gtsAfDugVOal0pZ/m35xXY1K1LlraxcvZLOKjcjW0HgOtionM7EBhRjcEtcbWgYSwZhKw4Pw5alhT4hQHWvWGkKyQ8Q80rCHFw5QSBsXs5ce0Sy01Ae2lH1f6Q1koKmKurkMC2o1q2+toGHKoqTdTVqbaX6xpRByCF4YJOYHmCW3d2Z1Q3AzRmJJCimgYAnLsCbB+8RKk3GYupy6izPT2jpkkKLD4zolwCKO/ajRqjFlhL4snIFEqH8rWLtXTo5gA8ZCgUkHmsLkOKuBTUUif/AC45Q7E9asSNnHakdkYYZmCUuoF7gEWJYPV9+1IaiFj3UoAKmJFQAdS+4e+lIruLcALBclaUuOYfe65VO41o3qItThGTQcrUahIa1yaekPRhyqW7GWoNchVAX9zWkOkK2CcNwIlyUhZzkkOST8Rpy15TpStIPxJKZZUhIzPzVsGNRuQWps8U/E8aUkZZeVThlKbZi4Hc0vE+JlLmpSapKgAcouH2UdO8K7HVCXjZX3lSyrUhyHatXhQbK4PlASDQDVn+UKFS9BbPLcPhjYEhzsKnVwdKxKwcNVZP6gfKD8DLonMkmtbBmcd9U2hmKw4zhXw0I7V29WijklYJFRi2CkkgHMaaUodfX2grDzMi1JKXc5wHuDdzu717RFxPw0mec1QWAbRgNz8NniHBz0y0i6lAEXpff3trElN5ItRW5uUdG7CZsxa560odGGRQvRUxmNwaAWP7YefjJaVqyDQZfLOViN1D6dTFfjMStYyAnKNBQeu57wIJGWL4unUVTRzyy+jQ8N4upUxIUHLgIWn4kqJ11IfUf2s/EGGC0JxKU5cxyTBQALApQAMCkfsvGNViwmpLERtOFYz7Vg1hSgVTJbs/NmSsoSo7Vbm6V1iWWK6eayQ44aNRbyRcXyZnE49KBUxQ47j5VRNBDuNeGsXIR5s+XlSSA+dCql2BCVE6GKmTgVKGYhk7/pvHX3VJWnsRUHY1U0k7mCpeFIYqoNv1aHyZYTa8S19IjKd8FlAEm17aD9IZKJUoFNSC5B13gsYV1BOUDcmgFrn9I9G8PeD8JLQDMTMVNLKq4CXBtysKEE6xhy0oaVgPAPDypjFeVKWBPMCS9QMqTqH2jYp4cg2egyhqMA1qUsPaCOF8Gl4dCkJAOYu5VmOwdwKC1qvFigI+EHT6UjnstyQ8NwwSOVblQHdrvcv7+zwYkMaAd2b294jyszfsbfSHKX3+v5xN22aWyGpUa7g17RIEkhizf229YrF8NdZmrWovo5CGBOgvBiJgLMaaNZgLvtFFEy2Pn45KRcVo5Bb0/QQEpPmFJJUXqEk5WYap9odPlqUM2U5XZJBck9PUlm2jo4Wt3CSBo4NO71rUfpFUqMWP8wBTMcydRazBy9S3q0NTKKnIYPmsG+I7PU0v0iZGEepop2L6dn/d4knpQkZlTEZSWu1dgRbX5Q6AhGGa+p21bt0MPl4PQCul2/dY5iJtTlUHFwwUQWcd4JExRZ1IbR0k1qKV/bwWKgaVKBSSFA3DMwzP95xQQThxmSUgKaoOoSUnU3L9RDJUkhRzF2JKfui1t263pHZOKCVFFbOGDvRql94AIQmYWKlAULpKXBJLAZg5boHPaAE8bQhSk/GEHUFTrYOQVVSxp7xZYnFZZa5yuUollV3SAkZvqI8u4RxAiSpTjOSo1F3It1vGkhNno/CvEspVMpQTRv3rBMni+eZksUkU0qPnf6xj8DNQt8yQSQxvQ9Gi1wE0lmSCkJ5lEP2dq0b5XgnHbYIv2GcfkGbNEsKAIDmlGp1/mixRIXyJlzXyBlgs5eoIGjHTbtFLMlkKBGZsxDDmASBmBdXpZwHvDp+PlJnmaoqohhkGXQlhUZgXuPlE0qNNmj5twOlKQozyPFCSH8ol9SQ/yEKNUKzNyJrFi3NuWtfsxEA4/iyXOQlRc9Egd77W2iknT1LLqL1drJrW0NjqXTp/UReavpCZ+OUuhNPwiifbX1gcpe8JSwIAxfFQmgvF0oxVIk25O2GLmAdIrcVxQWT7xVYriClaxBJBUoAVJ9PcmMSn6GkXnhrhYxuJCFzPLlp5lq+9leyQB8RNNhfofROMeKJEopwmHyNLZAQlQSlDfiWaA+5cl2vFZ4P8IeVJzTZklBm/GrzUFSUvox26tV4x0rh8tMxZSTlKiUg1ZL0fejUjyptZ5u3suDrjFwSNd4lky1YaUqbORNm+YTkQsKlS0gK0BLlyKly5jMT8aghhXoGemzxBipj/ABfCiwYBNTVgOwvAwKTUTQkiozAEgsLRbHj0qhSluQkMWZ/T+t+kES8Kr4lKSkaJfmV2py26x3CYIpU6vU97XPzjaeEPBhUsYieB5aSMqK8ynBBOyRdjeml7uobsmrlsT+CfCjf+5mghAcykqudlqFrW99o3S1kKCklIzMVMkuWvV2/tAuMxYQ5a9bm9BQ6aX3iTDIK6hm6hmVr7bVqTakccpObOiMVFDJqj5xcOwfNoKaUvrrBiJAAcfeuQHewqR2HtBiMElSBZzrqYSZBDD7oZtO9tI1oFqIEUdIBpqfm28NlBQUSah6BhTr0avvE+UE2r9f2frD04Vqs1z6GNKImyLE4jVIL7Cr9Bp+zAJUEkOMymNrU+guaQepJJoG0drh9PcwxWH31IDt+gjdGbIsPyoChzlnDvc0DD1+cGEEHMVVYA15afywNPkkmpZGwcE/6jtTSIDjEHlSTRqGtCWYH0au8AgTH4r4srO1waEh7a6AO7RSqwqylK1MVS1AkbaWrX4YvJ2FQfgKQX2pqSPkfaGYlRCHTlUog1cAVY1H6wjVA4kZyVpWU8rFSXq7/Rhb+x+FwpzpWsqVlelcocHo7tvAuAmLSjnUkMMy3BSAkPVJFQ12iNXHQEkqUlq5Sl+Z6jQGn61MAF+yVMcw3qLfO/5GAMdx6RJmVHOaGgfQB9WjMJ4wfLmLCylzq6jShtrq7aCKKfwxS5nnFZUdSNO7msNIT2NX4k8SpVh5yXqpJQKOOZLFnNBU6aR55hJmUAZiGPpZi/sPeJ50zOWKiAD2Fblt4GRlAINNe4/rtG0qMs0+HmEB6jfo532i58P49Qm0oCKmjmu2+vpFHwrEiZLBuLObON32DRoPDaAa3ALcrNc/R2h2I0PkhyU6jc/Ib6egpFVj0IEpSSnNlqCQCQBsa6X9YNlqKCQC9TU6GpqzAaxXcQ4iggkLBWlQagIKgSm70Ha3vGaNE2FxMkoByu+pSa9aKhRnp2PmZjX2lkh9dYUOjJkytoFxWPCYUKO5ujmRUYriZVFbNmPChRFs2RhTltzFxwnhv8SpIKQ/brSFCjnyya2RXGkywmL8vlAS4fmygqY/zQHPxBDqFT7RyFE4clJbI7w/DqJDqygE5QPiJ1D6CrOTHpHB/Bckc83NzB/KSRlyKo61MSpVzfVoUKNZXXAsavkmOGwmFxCZcuS+egz8wBvyigG0WqeIvQUSVMxq3c3NLiFChPg0ti+lYLQJST+IgGu7bxNJwywACX3O5eFCgilQpPcNlyE3b67w8yQdI5ChmReU0MUmFCgAjWoD3A/IflDJ00JZyzn5m2naFChGkAYnGFiEhza7BiKFu/aK8rOYAfCDV6nox/poIUKEAMualSlDKbkGrCguwNb+kPxeHdAFksl9CRTbsYUKAYLj8SW8oBOU0dTs6W0r06d4quIYWblKmRlSSravT96woUaEd4Pw7PyrJDMQ1aF4Kn4IIJCbAU35mI6QoUJ8jMPxNTLqGLml+8DpWKbF7dR+v1hQooTLnhEk1ax0c1c5fnFhwzjIkTSkEZlTFMGU16OQ9y3TpChQhheO4xzqmBUxMxiMgIKSSCHJOxYj2izwK0zEAzcwZOYs1O7O5d2bS8KFCaCyRfFpCSU+UadoUKFCA/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>
              <a:latin typeface="Calibri" pitchFamily="34" charset="0"/>
            </a:endParaRPr>
          </a:p>
        </p:txBody>
      </p:sp>
      <p:graphicFrame>
        <p:nvGraphicFramePr>
          <p:cNvPr id="10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45153835"/>
              </p:ext>
            </p:extLst>
          </p:nvPr>
        </p:nvGraphicFramePr>
        <p:xfrm>
          <a:off x="1349376" y="2204864"/>
          <a:ext cx="6605587" cy="42449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Двойные круглые скобки 8"/>
          <p:cNvSpPr/>
          <p:nvPr/>
        </p:nvSpPr>
        <p:spPr>
          <a:xfrm>
            <a:off x="2190816" y="921792"/>
            <a:ext cx="5279772" cy="725804"/>
          </a:xfrm>
          <a:prstGeom prst="bracketPair">
            <a:avLst/>
          </a:prstGeom>
          <a:solidFill>
            <a:schemeClr val="tx2">
              <a:lumMod val="20000"/>
              <a:lumOff val="80000"/>
              <a:alpha val="70000"/>
            </a:schemeClr>
          </a:solidFill>
          <a:ln>
            <a:noFill/>
          </a:ln>
          <a:effectLst>
            <a:outerShdw blurRad="190500" dir="2700000" algn="ctr">
              <a:schemeClr val="accent1">
                <a:lumMod val="20000"/>
                <a:lumOff val="80000"/>
                <a:alpha val="90000"/>
              </a:scheme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ru-RU" b="1" dirty="0" smtClean="0">
                <a:solidFill>
                  <a:schemeClr val="tx1"/>
                </a:solidFill>
                <a:latin typeface="Arial Black" pitchFamily="34" charset="0"/>
                <a:cs typeface="Arial" charset="0"/>
              </a:rPr>
              <a:t>СТРУКТУРА СОБСТВЕННЫХ ДОХОДОВ</a:t>
            </a:r>
          </a:p>
          <a:p>
            <a:pPr algn="ctr">
              <a:defRPr/>
            </a:pPr>
            <a:r>
              <a:rPr lang="ru-RU" b="1" dirty="0" smtClean="0">
                <a:solidFill>
                  <a:schemeClr val="tx1"/>
                </a:solidFill>
                <a:latin typeface="Arial Black" pitchFamily="34" charset="0"/>
                <a:cs typeface="Arial" charset="0"/>
              </a:rPr>
              <a:t>В </a:t>
            </a:r>
            <a:r>
              <a:rPr lang="ru-RU" b="1" dirty="0" smtClean="0">
                <a:solidFill>
                  <a:schemeClr val="tx1"/>
                </a:solidFill>
                <a:latin typeface="Arial Black" pitchFamily="34" charset="0"/>
                <a:cs typeface="Arial" charset="0"/>
              </a:rPr>
              <a:t>2017 </a:t>
            </a:r>
            <a:r>
              <a:rPr lang="ru-RU" b="1" dirty="0" smtClean="0">
                <a:solidFill>
                  <a:schemeClr val="tx1"/>
                </a:solidFill>
                <a:latin typeface="Arial Black" pitchFamily="34" charset="0"/>
                <a:cs typeface="Arial" charset="0"/>
              </a:rPr>
              <a:t>ГОДУ</a:t>
            </a:r>
            <a:endParaRPr lang="ru-RU" b="1" dirty="0">
              <a:solidFill>
                <a:schemeClr val="tx1"/>
              </a:solidFill>
              <a:latin typeface="Arial Black" pitchFamily="34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6512" y="-44624"/>
            <a:ext cx="9180512" cy="6885384"/>
          </a:xfrm>
          <a:prstGeom prst="rect">
            <a:avLst/>
          </a:prstGeom>
        </p:spPr>
      </p:pic>
      <p:cxnSp>
        <p:nvCxnSpPr>
          <p:cNvPr id="3" name="Прямая соединительная линия 2"/>
          <p:cNvCxnSpPr/>
          <p:nvPr/>
        </p:nvCxnSpPr>
        <p:spPr>
          <a:xfrm>
            <a:off x="107950" y="461963"/>
            <a:ext cx="7847013" cy="0"/>
          </a:xfrm>
          <a:prstGeom prst="line">
            <a:avLst/>
          </a:prstGeom>
          <a:ln w="38100">
            <a:solidFill>
              <a:schemeClr val="bg1"/>
            </a:solidFill>
          </a:ln>
          <a:effectLst>
            <a:outerShdw blurRad="50800" dist="38100" dir="2700000" algn="tl" rotWithShape="0">
              <a:schemeClr val="tx1">
                <a:alpha val="40000"/>
              </a:scheme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0" y="0"/>
            <a:ext cx="6230938" cy="457200"/>
          </a:xfrm>
          <a:prstGeom prst="rect">
            <a:avLst/>
          </a:prstGeom>
          <a:noFill/>
          <a:effectLst>
            <a:outerShdw blurRad="152400" dist="723900" dir="5400000" sx="90000" sy="-19000" rotWithShape="0">
              <a:prstClr val="black">
                <a:alpha val="15000"/>
              </a:prstClr>
            </a:out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ru-RU" sz="2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  <a:cs typeface="Arial" charset="0"/>
              </a:rPr>
              <a:t>ИТОГИ </a:t>
            </a:r>
            <a:r>
              <a:rPr lang="ru-RU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  <a:cs typeface="Arial" charset="0"/>
              </a:rPr>
              <a:t>2017 </a:t>
            </a:r>
            <a:r>
              <a:rPr lang="ru-RU" sz="2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  <a:cs typeface="Arial" charset="0"/>
              </a:rPr>
              <a:t>ГОДА</a:t>
            </a:r>
          </a:p>
        </p:txBody>
      </p:sp>
      <p:sp>
        <p:nvSpPr>
          <p:cNvPr id="6" name="AutoShape 2" descr="data:image/jpeg;base64,/9j/4AAQSkZJRgABAQAAAQABAAD/2wCEAAkGBhQSERUTExQWFRUVFxoaGBcYGBoWFxgXFxcXGRweGBcXGyYeGhokGhgUHy8gIycpLCwsGB4xNTAqNSgrLCoBCQoKDgwOGg8PGiolHyQsLCwsLCksLCksLCwsLCwsLCwsLCwsLCwsLCwsLCwsKSwpLCwsLCksLCwsLCwsLCwsLP/AABEIALcBEwMBIgACEQEDEQH/xAAbAAABBQEBAAAAAAAAAAAAAAAEAAIDBQYBB//EAEEQAAECBAQEBAMGBAUDBQEAAAECEQADITEEEkFRBSJhcQYTgZEyobEUQlLB0fAjYuHxBxVygpIzU6IWJEOy0uL/xAAZAQADAQEBAAAAAAAAAAAAAAAAAQMCBAX/xAAuEQACAgEDBAEDAwMFAAAAAAAAAQIRAxIhMQQTQVEiMnGxYZGhQoHBI1Lh8PH/2gAMAwEAAhEDEQA/APRpk5U45U0R9RuemwufcpyvjbjaEoGHlql1LrUplEkWCUC9dbBmjQzsRnSrK6MOgErmfemb5ehoH1pZLZsFPwX2nFJkoACpqnWq5SgddgkWtQQuqy6UoLlmunxanqfCBJnhAzsDMxk2cUN8Ayg525RqGdVA2xMVnAsUJOVSQ4di6mLuLkaOPnrrsP8AEvHpQmVg5VES0hSgNA2VA7s59XgTh3+HSVy0FcxSFLkKmZQHbYVNDl+sccsKb7cVxydSytLW/PB6VwfHGdIlzSACtLkCoFSKH0g4RW+H5Al4WShNkoCfakWEemrSPPlzsPAjuWGR0CAQ5aIjRigLxKiW8MKYPuMlTjAdYf8AahFRxbiSJEtSyHIDt+uwjCcZ/wARJoKTLyDKHKcw5yelVM3buYhkyQg6ZWEJzVo9TViYjK+kZPwb43TjgU+WpC0hz95DUHxDWti0ahopBqStGZJxdMSlQ6WsxwgQhGjA/NHQYjhGAdj1zQISMYIjIMJKe0FILZIcRDBiA8LKIbQ3gpCtk/2gR1M0GBmh2WCkO2TEiE8Rggaw4ThCGOEdUnaOKWIZ5rQASy4lB9oFTiBEgxEJpgmRLFY48OUp448aEdQqEsRx47neABrQoe0KCwoxXjPiqUIEoUAGZTbfdHvX2gPwRhRJkTMbNHNNfKDpLS59Hyk9kvFBiZasbikyXbOrPNV+FAqfYUHcRfeN8eJeHTLTy+YMqU2yyUN7FRCB2Dbx50JanLqJcLg7ZLTFYVy+TL8MwqsfjxnrnUZkzYITp0DZUj0j03FN9olaZkLT8j/SM5/hnw0plLxBDGaWT/oQW+an/wCIjR8SU0yQf5292EdXSwcYany9yHUzTlpXCJuCn+CnVn+r/nB4MVXBFMhSfwrI+kWTx1HNZOJg6QzO0RExHOxaUivoBc9hCoNQeidRzSA5+Lz/APToNVmw7fr/AHiuxGIBYzCQFFkyxVSzdgPvH5C9uaCZeHzDnACf+2C4/wB5so9Ld7wtI9VlXxjjHlSFqlpzBXLnKcxmKP4QbpFSVGjDW8eXcY4bmkImKUvPNW8tACQ6A4KiEi6l0T/pVekbbjWNGLxGTNlkywVLV+GUn4j3VYekQeFMJ9sxqsUtLS5LCWjRJAZCf9qWPdt48+Uu7Klxwv8ALO6Ee3G393/hEH+F3FGnGQkDKpBLOXGVvR3IBJ3j04peM9w7ColzEFKEJVnxCSQkAnnUakBzYRdTcSEh1Fvz7DUx14sfbjRy5Mmt2TpliK3iXiGRhyUzF8wBOUAk07UBOxaHTcST8ToBskVmK9renuIwX+IGJQlaAEBMwJYhL8qDUBagCCo1LBmGpcM8rlGNoWNKUqZt+CeK8Pii0tYz6oJAU24AJcdQ8XKk9Y8K8NJ8vFyJ05OYlQUgGvKVlAIzXIUD7CPapuMY5QMyth9Sfujv6PGMU3Nbm8kVF7BMOKI858SeOMTJUQChLKplGYLDsmv3gTSja7RrPC/F5k/DImTQErLuAdj2Ddu1YcMqlLSgljcY6mW5TDTKEczx0Li25HYcmVCaOBccKoBjhKhFEMJjuaAQ7y4b5P7eOGZHPMMG4Wh3lCOpDRG8OeGBIY4TEecx0LMKh2dJhAQ0qhZ4BHYUc8yFAM87/wAP5SFCYtSgVrIz9EucqK7kOemQamKbxFilYzG5EfeUJaP9INVdnzK7RmOH4omgJoL9f7xIjE5Vkg1YgF7PT6OI8qclUcK8cnZCT+WZ/wBj3DCoRKSiSlgEoZI1ypYP8x7wLxuaAlCnHLMSfr+keQq4utSgrOQRR4JxXF1FBeo6bVbtePQWaPFHn22z1bhs4CZOS4+N7jUqg/7Un8SfcR48eOgKWU65TXblf84LwniAzHFEgejjvp2FT0jfdiG56bO4sh8qVJJ7hgfep6D1aB04tOYgLSpf3lFQyp7kXP8AKP6xglTlt+BNrMpQ2H4R2rBcpZAZLACwFB9YXegG5upE6UklXmJUs0KioO2w0Ceg+tYq/FfiBMuSUpU5UKsXZO1NTb3jKYvGrQmhqSwrTvewqYzvEsWqYQgF8tS+vc/vWObqM6a0w8/g6cEN9UuF+S9xswy8OmSlQVNnqC5rEEO7Ilv+FP1BNiI3fApMrDSEShMQSkOpWYcyzVRvv8gI8v4fOBmVD5RQEips99ng5c4PlKUv+AEf+X9faM9PKP1ft9h9RJ/T+/3NuOLozjKtFMQt1FQygKQTvW46QdJx8tRdMxJJ/wDkUR/4J260HePMmAUc2Wk1PKPhDpGmvc7QNO4sTOSRYegLjvWOl5kjm3PV8VxSTIlqmBSVKa+YFSjo527MBoI83QPtuLHmzMst8y1k5WQ4dtlKoANH6GBeJ8SzEJdg1e39fp3gfC4woHKkkmrqBp2Gute945JTWWe/COxf6WO/LPQuJ4zDqUG8sBEuWJdElYyzT/0/wABq9rRbzeIykIJKksHPlgvmP8xNVE+3e8eTjETlqICcrgOVdDqT9PaLLi2IypypJUqxUBU7sOtveK5epjCO3JPDhlk3f0+yy4PhUYzFTJ85QyJdgT8SykgNslIZv9vWNT4WTJw0oyxNCnKVuoh+aWh7dQY80TxdUtISmWph/Kan2iHCccmJqUE0AsQwDtpBh0wVvd+zGXK5t1we0/5tK/7iP+Qh3+aSv+4j/kI8c/z5bVttlf6w2dx9egZ7Ut6RbvL0S3PZk8Rlm0xH/IfrEn2pP4k+4jw1XiRYNra5RUv2i64TxUz0klgQbd9qQ+6vKDc9ZViEi5A9RDftSfxJ9x+sebLUU1KmHWl6bdoIEyYAOY+8HegG56D9pT+JPuIX2hO49xHm06epy62PdX0eIvtLEHzTW1VfrD70PYbnqHmjce8dEyPLjizqtR6ur9Y7nUW5zcU5gdaw+5BhueoZoWaPMhjV/jV/yU/zMdHEFj7yz2Wr8zB3Ij3PS3hZo80/zNW821gtRP8A9oeeKLDVnMTfMph35oO5EW56PmhR59/nCh/8sz3VCg7kR0zzrh0vJLKtVW0pp+ZhgUC5bQV79PSDZuHUvlQHCRXt+rRCnw6ugqGL5thsa1948jC025y8nb1GyWNeABOJqxcEW0iX7YwIudu1Y4eAT3KgAUgs7ggAvU3po/WJk+H5pcDLUb/un76x17HHpIkrq96Wg7CnIQaE3A2EdwXAlqShSEqU7sSCA4VZiN94nT4anqUXBSUMelettDClbG0E8W4gShJzUetMwf6g3itl8UVbMrZ+h3iywvBigETCkg6HfQCkSTcGlJDKGVN0hIrUkh9P0iWpJDjBydIjnY0pluS6iKfXU3sfaK6RNyIK1O5p39P3aDkyM5Uo5kkANymxsba09xW0FYfwsrEoC86UJSpkjMAVNc5bs9KbGJaXJ6ff4O1fBX4XH6sy/wBtUFAua1cdf3eD5WJGZKku59XbeLf/ANEFS8rrLFvgoo3LPpUDq1IfM4N5eWWAoGzlGUsC2un71EdEviuDh0uTM9isYS9blJ+UHYKgzqqR8I3O/wC+u0TcQ4UlKzaiAsvdsxTRmCTrXQG0TKQkhIDhZUwd2Ski9nJLv2AFyYxN7Ui+GH9TAJ83diq57/kIIwc/zVhJXlGVZJJb4UKUkOd1BIbWLyVwLDkEoUkqD0UCM21SWc0L2qYmw+HlIl5/LlEhSsoUSWIJDsaB221EUx4muTGR65WVmDxY8gqqVTEluiQf6fOGSpg8wFbgKSS7EtcJ9MwHpEWKxySovlSGYhCWAYpcIS41LU6xeYdMvEv5TTMtSGUFJQ4YZSAyQe/eOWMHKWtLY9HI/wDSWNel/wA/uVyVk29nhkuSsAM9XFifhV/WLZGDMslpYD/eCmb/AGZW9XiJOIynmU1Zn/3BiqZ5ssMo8gKJa6/Ee70/p+sdALtmSD1VFzhylaUk4iRLcsM6me+ot+kAcXw8rD5P4kmeST/0TmKWY81md79I3pnV0SoGUjKWUsD36HXo0EJWAmiX6lRD+0CL4+5DyiWsVZYjmeJVBmEsdCf/AMwKEr4KKAaZlqN7n6mOoL1Kyx0cgf8AjWKyfxxa/vBuzj994AVOUS7n2IEaUJeRqDNXmQR8b/JohUUDZu8ZhMxeiz+/WJDh5quo6n9Yfb/U1oZoV41JAqkC13+kdABtVmND2O/WKCVwtRUDQHroOraRbf5dOIzEsAGDD4ywbKGcDdRps8GhLyPtsIQWJIBFTs7jY+0JTqOYl+prb6xDK4bMFDVRNyGSG6A9othhVBgVW/CAzDt6RGU64ZaPT/7mVpNaqAI6M0TKk6gp6t/SLQ4JCwAoLCt0mh+XSx3ivXwqUVFJSC7gHMp/kWBeldoXcE+n9MGy9AfQRyJF8HUCwnZRsUpWR/ucPHYNX6mOxIp+HycsvO45i6qsQ5YODcV03iSdOTkUQVEpd0sL335gz7Q7FYEpnHkzhYHOklUuiQSEggED0u9Y6nhCyeZL5kqPW7el2G7FrRzNziq/B2LFCUnL8j+HKeRNJLg5A9CGzE07NtAQxVQgAnmAfTKpVcz1+t2i84RwkowSiqWrMZgJSCAqji9QKF7aCKjC8IWmcFJcIo4UrmNFHQMakVpHZdSin/3c5e1dy8DcPjZyciisUmEANRIKkirM5tFxivEE6UM2dFc7goP3SAHZT6k+kZZeIUnMPLVRRNQfi39Lxc8QxaAmXnDkgM4o61jbuI7GRRdo4tnSorRLGVy6UMogpnht35RUEGpjLYPGpUUpWFeW5KwkjMRVgCxAcsHb6wuL4pSM6A6S6SkC5SElw4N3UfSmsQCVLlSTMzjzlj4UklnBoahjZ7isc+VRdXyWxWraG4/iX8QJli4Zs2Zi5LPqQGD9InlYnKpaQpQKSAguphpvAnhjDylrXnUrOGypToHqS6TegGt4uMR4dQrnE0hSi5SHcEHVwPlCUoObjfy2G1LSn4J8JjihSQcyiUBROdTEnoD6/wC3rCxkqZMYoBJSlwzBmmKuWoyaHpDcFKHnEZqBASNPhJB+VPQxT8X4qqTnQDlSwAAfV1Fw7NUABt/UzLuR+PsMTUJfL0F8UAUlas4CRLqr4nJUGSG1r6CIJBWshYQpSSGSoJLXZ/leKrAyzNySKoAdcygNw4+QA6PGpXxXy0oSAKpDfQAJ9tYkpQg0pFNEpJ6eCXDzsudZPKlQTWnwhD/J/aM/xri4mABGVmzFSUAG1rOzGDMVxfJJUCnOZjs5olxU0uqrtrFJOkHISGOUBSmFXfKlLXoHPoekWTWRKXkxvj1Q8CUohKX1DjZIJJYD0SfWPSP8JsN/CmzT99YSDuEBy3qr5RiBg5aUBU1a+cDL5dWZGoIrrUHaJ+CeIlykgSlspIUxVnyZ1OTmAV2H6s0UjURSlcaPWfEU2Z/7dMsrBmYhAVl/7Ycrc/dFnMYXx3OBxZl5SyOlHmBKvzEcxXi7KWXMmLISCSAQkkgPl5mYl7ExTTuLjzPNFDmcElyrlZI2/vFJtLyQhbfACrDoNctern5O0OlZRZ76Mw61aDJK0rmhJLZlADT4rdbtEsvh0vK5UK7ZlV1GtYg8h0LGCug0f5COeWmrH0NPpFpJ4fLYFszk1BLD2F4mmYeX8Ibozn6ltrbiMvIbWJlMMAq5AA9vlEieHJer2obfXSDpXDyFAJBOayUuWIawFf2dotf/AE3kTnnzESUbqIzHpl/J36QRlKfAOMYclAnCAG/Y6xYYLh00pzqaXLF5qzlR6PVR6B4mVxOVLl58LKExblpk49w4QwA+X5RIcGqelEzEKzKDKKlWTqwFki1h84TcVu3Y93wqOSJQYmVLJWSeeYWYPcIsDs+Y9oJlcOUS5/5KJJUfUu3W/aIDNK1JCKhL6Aeo26Q+TgluS+gT8ID/AO46RCUnLYoqRZCWSzMVCn7PrDcVOKWzqFKskim1g96PSG4bA1dR5QXowTezXgqdw6V8KfjIqfa4YAudA2kGkzqKgcUD8oJcXLgepPypB2AAUWUk1euYA0NGyXd46nBoQRRDNQO1Nt2fSJ5qkywrKjORXKjlftSpZqQ6FY6TgkgAAqA0D/qHhQ/CT5S0BTM9wQkEHUN3jkFMLPOJvisS1qRmWMrhwXHtFtwLjnmOoKzH7zgDSPP8ep5qzutX1MafwWj+HM2c/QRPqcMYYdSu9imDLKeTS+A7jGPxC5iBKVNEsqAypSKBJAWVKSSQC9HZ8piwx8grSAklwpJJZRsoHbZ4iwCBKRl2Jh83iKQLxxvW3FxXH8/c6vjTUnyQ4vGB5oDG1jq4oXHUwOlMtf8AEmLUFSsqkIFfMUClTdKoGouYqcQslcwoSK1YKZ9yr1BiLE49wkOUsO+lfSPUg8kpKUjz5qEYtInUFTvMnTDVINbOr/8Alx8oBwcpc1SUElRWrU2H9nMFI47KEsJyhdGbM/MdSBS9YK8OpAecrKKH/UBZzGZzcVKVfYcYJtRT+5dYHCZJWYBlBJADkhg7Bj+TaxX8Q4p/EI+6EpL5SavoU11T84FxHHVqLB0J05SP/IP+UVOJx81nQjlJYLUXBvUJ2pq8c+LpZatU2VnmSVRRf4fi6UJVMSoEhnHML5mblvcsSKA7RUTEpmIXPnL58zhBrn1cnQOzDXpFVOxCkoCVqKiVOWaoO2xaghp4apQACuUkgHVmJf6R2Qx6FpT/APDmlPU7o0eGmpkITzpXMVzLLktmBAFjao6l4lwv8UywZyUA5iSA6+QAgAOHJcUBfpZ8r/ly5CuXMoEXS6a9g8HjzAhJzFICweYkKQS6TWhZiHjUYaXfkUp3sRKnrXlll84JYCnMVF6abf7YtJfDx9mOVSSu6hQkfEPielwWiywHhiYazVhaQxSwLpLXzUJSzBuvSC/4MtwVoQdDlKyW/EBr7xpSp0DhauzO4bBkAZQolq5lqSn0y6V1McmcEnmWoBGVWZxsaNQk0DPGhxeIzZGJNQAUS1c2bLptXQmLXh80TL5UDdWYuxblKUks2picstGo4rKfhHB0eWkTCrM1UgvzCjtUAkN+6Aw8PAmpyh0FBU2WxRQvp94RpZuACkFUky1hAJWAWUzGzgPXaM5IxbTCpIcsQDlUoczOCRcuAC1XjnnkbZdR0oiXPRLOYpScrAcrKckBIiTBzcPNmKzAomrQqYygspU16hmL9DAniTDGdLzSRzAgKDkqFQRRrdSxFBVw9DhZk3CzB5oSl0KSkk5lczPT2vtFIQk1qQPJH6Wa/hODXNImyQ4I5tnFgouzgEdYtP8AK8LhwZk+awcnK5DHUB+bagAsIzWN4uuRJSqTMUgqFVcqkqIUNMoahURe+0UUhUzETAtZKhcqVUqtodP7RWoY95bv+CblOe0XsbfiHi+aEFODkCWn8a2BPUJ//R9Ix+Ek4nGzT5ilkj4ip3A2AskfsCNbwnhilpzKonTrf2t1jR4GUQOUSwjQ9ez1PWJd6c1wPtwi/wBSr4XwKXLF1rIvqLWLQcpCTRQLbAdtH7RKqVm1Ox0bow0jk8plgXAJCQwJUCra7gVjGkeokl4dKQyZeXazmBpqiCwADfeNb7B/rvBExBuATUB9akD6HSO4nh/KQHG5vbtY/rGuDPIyRJH3u5VQ12gLGkBSXUebR7tVyO0PHCsxzS5hZkvmAYKBqQB6R3HYaXKaatOYjoSXItyihgAeZaLlGYaEnKM2jPT86COoxKAnn5lGwANegYsPeG4HHJUSQAdGa3QuKBm13gnET8kpSkjnA1tXZhCYFxh+CpKEllB0gkMaEhyKwozmHxs8pBTJnMbMuW19MweOw9S9Cr9Ty7DYjCTlEKQEEgnMmaDV/wAKwCCbxbgysNJZKyQokgFsx7Ma+kecONvn/SHYaYUqBFG9YpLp9X9Tr0Zjnrxv7NjJxoWtzMTaxC0HU3gdeNnLcykpCBQFXMetTp6awNgcSVjLmQrMWayraf2iX7WtP8OYkM17ZX6ChJ/OK1XBi/YNikTlHLOXYtlszV+EUhuJnkMAWKWIpfRukS47HhaiEgsSTWlwPoYiTgpi2yIKu1vUw1bW5l0nsR4eSnO4sebt0iHG4dSCWKjLCgSM1Goa13i5kcFm0JAQwI3dzq19NdItZXhxxzqDG7JAfvAn7G16M5JxYLJGZLmnPnTWwIP1aDZ+NUqVkKFFbpokcrJfbd/lF5L8MYdJogKY3JN+1oORiEJty9T+cZaTNJsyWG8Lz1t/DIA1VT6xoOG+EcgGdbs7No9aRFxHi04KKQWAsU1d7X/KARiZ2UnOslz94s46iG2JIteIyZKEtKUDMChrXq5iWVjjKSEJT5mYZgopYczUo+axr1is4LNWpZFFDKCodQCMwVckktljUo4XlkSSlKRLCEZ2UVBKilzmrylz22akQk0siVlE/i9ikn4zEKDIZKCGKctA46m3pFrK4RKQhImF3DBTWarFrigANDp2qsTJVlmCXMSUkkpJ1q7VFItJWIUpNeUgs9DdJqA3X3ETyyk9l/BWFRVsQloC5QAYJUkpqUlTEfFv9Y7xCZkRnQCQn40mq0uWf+ZDlnuCQCKgmoxGGlrASUlkkuo/Gt2+JV2iw4cyCASCgggIPM4NCkPUApKgRUVBpeB9PNLW/wBjKzJSpBHC+KJKgSWFQex/Q5SejnSB8RN+zTFSVTCkywClRAYoLMwAYX+ShoIopajIxS5L0Qpgd9vkxh3iVIUAoggiSlIW5ZwrMQ1qV6xTFDQ9SNZMmuNUaHhPGUThNJUJYlhgoglS1qBsBdgAr0EYAlU6ZmUSplVrUt000i9w0qacLLMgsUrUVLICGKgwDpOYuMzvem0XPhX/AA6Z5+MSFEl0yweVjqoA9bdPSNa95Sb5I6KSSAOG+GMXiZCQrKlIUeYmwbYVVX841/AvD6sOMvLMehWQwbZKACwBu5Dv0i5wy1BLMhKRYJtlBbUUb2ET+StQISNqvlHyFrfpGHLVyb44BVSwkUZ63pX0t37RDNxBALMopIepaulbHXWJuMSRKlKWtRIDcopmJLAfN4r8BiZSlGpWxBYlmtVh2g+wgh/LBUpOvMKKc0ICXOrCpO8SI4iFqSMigS4JykADcDo1/eB+LlCyhKrVoCejWPzO/WJ8FkTlANVdzYPfWjVEIYR9vWkhCZZLXU7Bg7GtT8q7wRiCZgUHAfXW9Q4pv1hZN9X7NoOkclqS+Q7D10cgaf0jLGh0lQTcgNQnUkadNYfPUMwIICTcnYau9g4f3eJ5KgRcG9TVt2I00rDkyElLIa1Ltb5d4VgNwuAADMnKokpUkM7+tC0VvE+FTEsJYFSxJNALuz7PaLBMuYlQIFCkgijAioNtTE0viKVKUgVKRzbClsxo8LkODKr8NLeiqdFFI9tI5F+nzCP+m/ZdP/qfrHYzub2PGU8Ew/4ST3PXRPaGzPD6F/DLIPT9KxbJDWSG3P8AeJ5eJy0Km6bx32zmpGcR4Kmgv5iU93J+Qi6w/A0sAtZmEbBn9yTBkvES3Ygvup27fSkEzSygQzNa3vvA2xJJAGL4fKlpBCBmJFgH2+IxNhFpUpQDjUOz+whuNSZqLsGBe4BdhbWpiPDBCknygnzRyqUCSpx/KSwNiQ0QnNxklvuVjFOLYS+VfI62vTtb3hTJpqlm1e4cn5tWkPRhSlOiVZUvqCq1A71aApEyb5quYFJpltlNAXf1LxckTmaAU5yRag277dekETsOmtSoM4oX9TS9NIrsdPBmglJCUlioihHT6xcYaaSaJBtzVAqB76+8ZtDplLiFsoHIyTQJpQJJcks1LxaSuDlkKNUq6CxbcgNWhh2N5RmLOlTKYPl1BiVHF3SUKUSkDlBDkVein+GpudI5p6m/ityypLcCnYxElRQhBVNQrmCAAAafEo/eFmDmzwRhuMEKByrlqSnLmopBDNzC+VrgpIpWK2atRYIAABJcBiSS5cjVyfeOy8Vl+Kg9opDo0958kZZq4LrF4FJAmoYJLBSEkEJU1MpvkUASNmIe0DryoS6iANf3rBXAsYJ0qclADJTlcD73xJYAVII/8o894ziZwWUzgpCh91QKSH6GLYJqNwfK/kxkTlT8F3xHxKgcssP1/QQvDuIQmYrEz0laEcqATQzFuHI1ABOwqK0aMjnBfvbUxOOJ4iZL+zpUvISD5aSou1QyX0IBs9IMlzVBFKJdcenibi1qTk+FgZbnOso11UoE5Xb7vuyXgcSuWmSEtkGYaEvQg5izjakHeHf8OZ6lS5s1WVCgSQC00EOwYihLAufrHouAwaEKVLTKJcBSlGodmubqpYRHaNJbl07Xoo/AfDJkmXM86WxJDBQqClw/MGG4vGzOPcMUtSgsGERyUgULvp7baesDTMYalJzVIFifQC/rGXu7BE/lOGRy7Eh73veCArykMSSwuXJgKWohqFy2n6Vh3kPVZJB+5YEjTLfc9WhMaKfxXJXihLTLbKkupVakhmT+JhmL0HWO8K8PSpKUgJJUzKNXUC/4TatYv5yUAMA6h7gA3L+sRpKlCoynQU/DVwD9Hg1OqQURSMKlJypSlk2pmYatrUavEqQwcVZ/Sp0AbetIatFQHSNQX5lEUVT1gtKHZjzLBLGlKXFDAM4EEMf6aiOpkPY/FSmkWaZIyt+EAa6fP5wH5ZTcaliHLDtBQiAYcAFKauGOrUoSmlDWAkTQlCQrKFlWUVcKP8o/LpFlkVlIcpUBRRFNnqer37xVYbByhOJC0rmAKIBVmNTVguo17PBSAsRIMxwfh6Fnr7+ve0KTgE1B6AglyzDU1Ot7wFw/EHzilQIDG1Mvb0egi0nYI5SlyQDmHMc1Kt72hagolE0JoCkAUAtTs8KBF8QlvXOD/phQ9SFR5phkJKmck6Pb2h+JUAgMH0Ab9/swJgZgCwNvXTU/u8GLxDr6Cu8dRMplYwKVlYk9qD3/AGYmwqVEEk0DEgWp6bGLGfOQVMQwZhYOaBwesLAykqzWcljrzetmAEAhS8OMrEgFZByjYdGjnCOHj7PPmy5ZEwT1JzA8xCSlhlIaqTU9ImRhCeZJsSmmnYnQ1r0PeLTBYhaEzDKLELCimhScyB8QIINU/OODP1NOolow9lJhppSCwd6+9TeJftASXAdRc7sw6/ukWuIwSMSAqWgS8QA6pQfJNFjkBDhdHa3zIpcNjfLdJS5sXoQQ4bo1RvHVCfcXxJtaeRv2HzRzrObKQGsAas24rAOCXPlTVJDFFlOXszZToW/rBk2bmUVMA/3U0FN94a/9ovDp2pW3/YxLPtSJl4gkNQbgfqaxGEjX+kBYviqJernYRQ4zjal2oNhF/jHghvLkv8XxdCKCp+UUmI4guYWFSSwHUlqRWqm1AuSaDrE+ExSpKwtKilYNCKNXfeIznexSMTeyeOnCy5OCSnywpImLmpSV51KuQCRnLgh7BgGpGK8QrE7ETpktS1y8xZUwjPlsH9iGGggniMydi1Bc9aiEpABPMWFQKMzlzFvwrhK54SnIPLBoTRJbvqDo28cUIqD1efJ0PcD4V/hzipqUqypSlSXBKqsRRwATG14N4JEllLZUxrpAypZrOH9aXPWL/huZJyAFZCbD4djQkM7dILRhVrKgSEpGxBr2D60hymNIjw8rKA6nKbtRujWJhT8QVS2QkOQxJOUhxsKvU0g6VhEtsr5X1YtDV4VKVPUhvT9XjGo1RT8O4EUoyBRLO6zS+xs/vB+C8NokgiWBW9a+pvFhMVRhy9R6Xp87xyZKcuaVf2gtsAfDugVOal0pZ/m35xXY1K1LlraxcvZLOKjcjW0HgOtionM7EBhRjcEtcbWgYSwZhKw4Pw5alhT4hQHWvWGkKyQ8Q80rCHFw5QSBsXs5ce0Sy01Ae2lH1f6Q1koKmKurkMC2o1q2+toGHKoqTdTVqbaX6xpRByCF4YJOYHmCW3d2Z1Q3AzRmJJCimgYAnLsCbB+8RKk3GYupy6izPT2jpkkKLD4zolwCKO/ajRqjFlhL4snIFEqH8rWLtXTo5gA8ZCgUkHmsLkOKuBTUUif/AC45Q7E9asSNnHakdkYYZmCUuoF7gEWJYPV9+1IaiFj3UoAKmJFQAdS+4e+lIruLcALBclaUuOYfe65VO41o3qItThGTQcrUahIa1yaekPRhyqW7GWoNchVAX9zWkOkK2CcNwIlyUhZzkkOST8Rpy15TpStIPxJKZZUhIzPzVsGNRuQWps8U/E8aUkZZeVThlKbZi4Hc0vE+JlLmpSapKgAcouH2UdO8K7HVCXjZX3lSyrUhyHatXhQbK4PlASDQDVn+UKFS9BbPLcPhjYEhzsKnVwdKxKwcNVZP6gfKD8DLonMkmtbBmcd9U2hmKw4zhXw0I7V29WijklYJFRi2CkkgHMaaUodfX2grDzMi1JKXc5wHuDdzu717RFxPw0mec1QWAbRgNz8NniHBz0y0i6lAEXpff3trElN5ItRW5uUdG7CZsxa560odGGRQvRUxmNwaAWP7YefjJaVqyDQZfLOViN1D6dTFfjMStYyAnKNBQeu57wIJGWL4unUVTRzyy+jQ8N4upUxIUHLgIWn4kqJ11IfUf2s/EGGC0JxKU5cxyTBQALApQAMCkfsvGNViwmpLERtOFYz7Vg1hSgVTJbs/NmSsoSo7Vbm6V1iWWK6eayQ44aNRbyRcXyZnE49KBUxQ47j5VRNBDuNeGsXIR5s+XlSSA+dCql2BCVE6GKmTgVKGYhk7/pvHX3VJWnsRUHY1U0k7mCpeFIYqoNv1aHyZYTa8S19IjKd8FlAEm17aD9IZKJUoFNSC5B13gsYV1BOUDcmgFrn9I9G8PeD8JLQDMTMVNLKq4CXBtysKEE6xhy0oaVgPAPDypjFeVKWBPMCS9QMqTqH2jYp4cg2egyhqMA1qUsPaCOF8Gl4dCkJAOYu5VmOwdwKC1qvFigI+EHT6UjnstyQ8NwwSOVblQHdrvcv7+zwYkMaAd2b294jyszfsbfSHKX3+v5xN22aWyGpUa7g17RIEkhizf229YrF8NdZmrWovo5CGBOgvBiJgLMaaNZgLvtFFEy2Pn45KRcVo5Bb0/QQEpPmFJJUXqEk5WYap9odPlqUM2U5XZJBck9PUlm2jo4Wt3CSBo4NO71rUfpFUqMWP8wBTMcydRazBy9S3q0NTKKnIYPmsG+I7PU0v0iZGEepop2L6dn/d4knpQkZlTEZSWu1dgRbX5Q6AhGGa+p21bt0MPl4PQCul2/dY5iJtTlUHFwwUQWcd4JExRZ1IbR0k1qKV/bwWKgaVKBSSFA3DMwzP95xQQThxmSUgKaoOoSUnU3L9RDJUkhRzF2JKfui1t263pHZOKCVFFbOGDvRql94AIQmYWKlAULpKXBJLAZg5boHPaAE8bQhSk/GEHUFTrYOQVVSxp7xZYnFZZa5yuUollV3SAkZvqI8u4RxAiSpTjOSo1F3It1vGkhNno/CvEspVMpQTRv3rBMni+eZksUkU0qPnf6xj8DNQt8yQSQxvQ9Gi1wE0lmSCkJ5lEP2dq0b5XgnHbYIv2GcfkGbNEsKAIDmlGp1/mixRIXyJlzXyBlgs5eoIGjHTbtFLMlkKBGZsxDDmASBmBdXpZwHvDp+PlJnmaoqohhkGXQlhUZgXuPlE0qNNmj5twOlKQozyPFCSH8ol9SQ/yEKNUKzNyJrFi3NuWtfsxEA4/iyXOQlRc9Egd77W2iknT1LLqL1drJrW0NjqXTp/UReavpCZ+OUuhNPwiifbX1gcpe8JSwIAxfFQmgvF0oxVIk25O2GLmAdIrcVxQWT7xVYriClaxBJBUoAVJ9PcmMSn6GkXnhrhYxuJCFzPLlp5lq+9leyQB8RNNhfofROMeKJEopwmHyNLZAQlQSlDfiWaA+5cl2vFZ4P8IeVJzTZklBm/GrzUFSUvox26tV4x0rh8tMxZSTlKiUg1ZL0fejUjyptZ5u3suDrjFwSNd4lky1YaUqbORNm+YTkQsKlS0gK0BLlyKly5jMT8aghhXoGemzxBipj/ABfCiwYBNTVgOwvAwKTUTQkiozAEgsLRbHj0qhSluQkMWZ/T+t+kES8Kr4lKSkaJfmV2py26x3CYIpU6vU97XPzjaeEPBhUsYieB5aSMqK8ynBBOyRdjeml7uobsmrlsT+CfCjf+5mghAcykqudlqFrW99o3S1kKCklIzMVMkuWvV2/tAuMxYQ5a9bm9BQ6aX3iTDIK6hm6hmVr7bVqTakccpObOiMVFDJqj5xcOwfNoKaUvrrBiJAAcfeuQHewqR2HtBiMElSBZzrqYSZBDD7oZtO9tI1oFqIEUdIBpqfm28NlBQUSah6BhTr0avvE+UE2r9f2frD04Vqs1z6GNKImyLE4jVIL7Cr9Bp+zAJUEkOMymNrU+guaQepJJoG0drh9PcwxWH31IDt+gjdGbIsPyoChzlnDvc0DD1+cGEEHMVVYA15afywNPkkmpZGwcE/6jtTSIDjEHlSTRqGtCWYH0au8AgTH4r4srO1waEh7a6AO7RSqwqylK1MVS1AkbaWrX4YvJ2FQfgKQX2pqSPkfaGYlRCHTlUog1cAVY1H6wjVA4kZyVpWU8rFSXq7/Rhb+x+FwpzpWsqVlelcocHo7tvAuAmLSjnUkMMy3BSAkPVJFQ12iNXHQEkqUlq5Sl+Z6jQGn61MAF+yVMcw3qLfO/5GAMdx6RJmVHOaGgfQB9WjMJ4wfLmLCylzq6jShtrq7aCKKfwxS5nnFZUdSNO7msNIT2NX4k8SpVh5yXqpJQKOOZLFnNBU6aR55hJmUAZiGPpZi/sPeJ50zOWKiAD2Fblt4GRlAINNe4/rtG0qMs0+HmEB6jfo532i58P49Qm0oCKmjmu2+vpFHwrEiZLBuLObON32DRoPDaAa3ALcrNc/R2h2I0PkhyU6jc/Ib6egpFVj0IEpSSnNlqCQCQBsa6X9YNlqKCQC9TU6GpqzAaxXcQ4iggkLBWlQagIKgSm70Ha3vGaNE2FxMkoByu+pSa9aKhRnp2PmZjX2lkh9dYUOjJkytoFxWPCYUKO5ujmRUYriZVFbNmPChRFs2RhTltzFxwnhv8SpIKQ/brSFCjnyya2RXGkywmL8vlAS4fmygqY/zQHPxBDqFT7RyFE4clJbI7w/DqJDqygE5QPiJ1D6CrOTHpHB/Bckc83NzB/KSRlyKo61MSpVzfVoUKNZXXAsavkmOGwmFxCZcuS+egz8wBvyigG0WqeIvQUSVMxq3c3NLiFChPg0ti+lYLQJST+IgGu7bxNJwywACX3O5eFCgilQpPcNlyE3b67w8yQdI5ChmReU0MUmFCgAjWoD3A/IflDJ00JZyzn5m2naFChGkAYnGFiEhza7BiKFu/aK8rOYAfCDV6nox/poIUKEAMualSlDKbkGrCguwNb+kPxeHdAFksl9CRTbsYUKAYLj8SW8oBOU0dTs6W0r06d4quIYWblKmRlSSravT96woUaEd4Pw7PyrJDMQ1aF4Kn4IIJCbAU35mI6QoUJ8jMPxNTLqGLml+8DpWKbF7dR+v1hQooTLnhEk1ax0c1c5fnFhwzjIkTSkEZlTFMGU16OQ9y3TpChQhheO4xzqmBUxMxiMgIKSSCHJOxYj2izwK0zEAzcwZOYs1O7O5d2bS8KFCaCyRfFpCSU+UadoUKFCA/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7" name="AutoShape 4" descr="data:image/jpeg;base64,/9j/4AAQSkZJRgABAQAAAQABAAD/2wCEAAkGBhQSERUTExQWFRUVFxoaGBcYGBoWFxgXFxcXGRweGBcXGyYeGhokGhgUHy8gIycpLCwsGB4xNTAqNSgrLCoBCQoKDgwOGg8PGiolHyQsLCwsLCksLCksLCwsLCwsLCwsLCwsLCwsLCwsLCwsKSwpLCwsLCksLCwsLCwsLCwsLP/AABEIALcBEwMBIgACEQEDEQH/xAAbAAABBQEBAAAAAAAAAAAAAAAEAAIDBQYBB//EAEEQAAECBAQEBAMGBAUDBQEAAAECEQADITEEEkFRBSJhcQYTgZEyobEUQlLB0fAjYuHxBxVygpIzU6IWJEOy0uL/xAAZAQADAQEBAAAAAAAAAAAAAAAAAQMCBAX/xAAuEQACAgEDBAEDAwMFAAAAAAAAAQIRAxIhMQQTQVEiMnGxYZGhQoHBI1Lh8PH/2gAMAwEAAhEDEQA/APRpk5U45U0R9RuemwufcpyvjbjaEoGHlql1LrUplEkWCUC9dbBmjQzsRnSrK6MOgErmfemb5ehoH1pZLZsFPwX2nFJkoACpqnWq5SgddgkWtQQuqy6UoLlmunxanqfCBJnhAzsDMxk2cUN8Ayg525RqGdVA2xMVnAsUJOVSQ4di6mLuLkaOPnrrsP8AEvHpQmVg5VES0hSgNA2VA7s59XgTh3+HSVy0FcxSFLkKmZQHbYVNDl+sccsKb7cVxydSytLW/PB6VwfHGdIlzSACtLkCoFSKH0g4RW+H5Al4WShNkoCfakWEemrSPPlzsPAjuWGR0CAQ5aIjRigLxKiW8MKYPuMlTjAdYf8AahFRxbiSJEtSyHIDt+uwjCcZ/wARJoKTLyDKHKcw5yelVM3buYhkyQg6ZWEJzVo9TViYjK+kZPwb43TjgU+WpC0hz95DUHxDWti0ahopBqStGZJxdMSlQ6WsxwgQhGjA/NHQYjhGAdj1zQISMYIjIMJKe0FILZIcRDBiA8LKIbQ3gpCtk/2gR1M0GBmh2WCkO2TEiE8Rggaw4ThCGOEdUnaOKWIZ5rQASy4lB9oFTiBEgxEJpgmRLFY48OUp448aEdQqEsRx47neABrQoe0KCwoxXjPiqUIEoUAGZTbfdHvX2gPwRhRJkTMbNHNNfKDpLS59Hyk9kvFBiZasbikyXbOrPNV+FAqfYUHcRfeN8eJeHTLTy+YMqU2yyUN7FRCB2Dbx50JanLqJcLg7ZLTFYVy+TL8MwqsfjxnrnUZkzYITp0DZUj0j03FN9olaZkLT8j/SM5/hnw0plLxBDGaWT/oQW+an/wCIjR8SU0yQf5292EdXSwcYany9yHUzTlpXCJuCn+CnVn+r/nB4MVXBFMhSfwrI+kWTx1HNZOJg6QzO0RExHOxaUivoBc9hCoNQeidRzSA5+Lz/APToNVmw7fr/AHiuxGIBYzCQFFkyxVSzdgPvH5C9uaCZeHzDnACf+2C4/wB5so9Ld7wtI9VlXxjjHlSFqlpzBXLnKcxmKP4QbpFSVGjDW8eXcY4bmkImKUvPNW8tACQ6A4KiEi6l0T/pVekbbjWNGLxGTNlkywVLV+GUn4j3VYekQeFMJ9sxqsUtLS5LCWjRJAZCf9qWPdt48+Uu7Klxwv8ALO6Ee3G393/hEH+F3FGnGQkDKpBLOXGVvR3IBJ3j04peM9w7ColzEFKEJVnxCSQkAnnUakBzYRdTcSEh1Fvz7DUx14sfbjRy5Mmt2TpliK3iXiGRhyUzF8wBOUAk07UBOxaHTcST8ToBskVmK9renuIwX+IGJQlaAEBMwJYhL8qDUBagCCo1LBmGpcM8rlGNoWNKUqZt+CeK8Pii0tYz6oJAU24AJcdQ8XKk9Y8K8NJ8vFyJ05OYlQUgGvKVlAIzXIUD7CPapuMY5QMyth9Sfujv6PGMU3Nbm8kVF7BMOKI858SeOMTJUQChLKplGYLDsmv3gTSja7RrPC/F5k/DImTQErLuAdj2Ddu1YcMqlLSgljcY6mW5TDTKEczx0Li25HYcmVCaOBccKoBjhKhFEMJjuaAQ7y4b5P7eOGZHPMMG4Wh3lCOpDRG8OeGBIY4TEecx0LMKh2dJhAQ0qhZ4BHYUc8yFAM87/wAP5SFCYtSgVrIz9EucqK7kOemQamKbxFilYzG5EfeUJaP9INVdnzK7RmOH4omgJoL9f7xIjE5Vkg1YgF7PT6OI8qclUcK8cnZCT+WZ/wBj3DCoRKSiSlgEoZI1ypYP8x7wLxuaAlCnHLMSfr+keQq4utSgrOQRR4JxXF1FBeo6bVbtePQWaPFHn22z1bhs4CZOS4+N7jUqg/7Un8SfcR48eOgKWU65TXblf84LwniAzHFEgejjvp2FT0jfdiG56bO4sh8qVJJ7hgfep6D1aB04tOYgLSpf3lFQyp7kXP8AKP6xglTlt+BNrMpQ2H4R2rBcpZAZLACwFB9YXegG5upE6UklXmJUs0KioO2w0Ceg+tYq/FfiBMuSUpU5UKsXZO1NTb3jKYvGrQmhqSwrTvewqYzvEsWqYQgF8tS+vc/vWObqM6a0w8/g6cEN9UuF+S9xswy8OmSlQVNnqC5rEEO7Ilv+FP1BNiI3fApMrDSEShMQSkOpWYcyzVRvv8gI8v4fOBmVD5RQEips99ng5c4PlKUv+AEf+X9faM9PKP1ft9h9RJ/T+/3NuOLozjKtFMQt1FQygKQTvW46QdJx8tRdMxJJ/wDkUR/4J260HePMmAUc2Wk1PKPhDpGmvc7QNO4sTOSRYegLjvWOl5kjm3PV8VxSTIlqmBSVKa+YFSjo527MBoI83QPtuLHmzMst8y1k5WQ4dtlKoANH6GBeJ8SzEJdg1e39fp3gfC4woHKkkmrqBp2Gute945JTWWe/COxf6WO/LPQuJ4zDqUG8sBEuWJdElYyzT/0/wABq9rRbzeIykIJKksHPlgvmP8xNVE+3e8eTjETlqICcrgOVdDqT9PaLLi2IypypJUqxUBU7sOtveK5epjCO3JPDhlk3f0+yy4PhUYzFTJ85QyJdgT8SykgNslIZv9vWNT4WTJw0oyxNCnKVuoh+aWh7dQY80TxdUtISmWph/Kan2iHCccmJqUE0AsQwDtpBh0wVvd+zGXK5t1we0/5tK/7iP+Qh3+aSv+4j/kI8c/z5bVttlf6w2dx9egZ7Ut6RbvL0S3PZk8Rlm0xH/IfrEn2pP4k+4jw1XiRYNra5RUv2i64TxUz0klgQbd9qQ+6vKDc9ZViEi5A9RDftSfxJ9x+sebLUU1KmHWl6bdoIEyYAOY+8HegG56D9pT+JPuIX2hO49xHm06epy62PdX0eIvtLEHzTW1VfrD70PYbnqHmjce8dEyPLjizqtR6ur9Y7nUW5zcU5gdaw+5BhueoZoWaPMhjV/jV/yU/zMdHEFj7yz2Wr8zB3Ij3PS3hZo80/zNW821gtRP8A9oeeKLDVnMTfMph35oO5EW56PmhR59/nCh/8sz3VCg7kR0zzrh0vJLKtVW0pp+ZhgUC5bQV79PSDZuHUvlQHCRXt+rRCnw6ugqGL5thsa1948jC025y8nb1GyWNeABOJqxcEW0iX7YwIudu1Y4eAT3KgAUgs7ggAvU3po/WJk+H5pcDLUb/un76x17HHpIkrq96Wg7CnIQaE3A2EdwXAlqShSEqU7sSCA4VZiN94nT4anqUXBSUMelettDClbG0E8W4gShJzUetMwf6g3itl8UVbMrZ+h3iywvBigETCkg6HfQCkSTcGlJDKGVN0hIrUkh9P0iWpJDjBydIjnY0pluS6iKfXU3sfaK6RNyIK1O5p39P3aDkyM5Uo5kkANymxsba09xW0FYfwsrEoC86UJSpkjMAVNc5bs9KbGJaXJ6ff4O1fBX4XH6sy/wBtUFAua1cdf3eD5WJGZKku59XbeLf/ANEFS8rrLFvgoo3LPpUDq1IfM4N5eWWAoGzlGUsC2un71EdEviuDh0uTM9isYS9blJ+UHYKgzqqR8I3O/wC+u0TcQ4UlKzaiAsvdsxTRmCTrXQG0TKQkhIDhZUwd2Ski9nJLv2AFyYxN7Ui+GH9TAJ83diq57/kIIwc/zVhJXlGVZJJb4UKUkOd1BIbWLyVwLDkEoUkqD0UCM21SWc0L2qYmw+HlIl5/LlEhSsoUSWIJDsaB221EUx4muTGR65WVmDxY8gqqVTEluiQf6fOGSpg8wFbgKSS7EtcJ9MwHpEWKxySovlSGYhCWAYpcIS41LU6xeYdMvEv5TTMtSGUFJQ4YZSAyQe/eOWMHKWtLY9HI/wDSWNel/wA/uVyVk29nhkuSsAM9XFifhV/WLZGDMslpYD/eCmb/AGZW9XiJOIynmU1Zn/3BiqZ5ssMo8gKJa6/Ee70/p+sdALtmSD1VFzhylaUk4iRLcsM6me+ot+kAcXw8rD5P4kmeST/0TmKWY81md79I3pnV0SoGUjKWUsD36HXo0EJWAmiX6lRD+0CL4+5DyiWsVZYjmeJVBmEsdCf/AMwKEr4KKAaZlqN7n6mOoL1Kyx0cgf8AjWKyfxxa/vBuzj994AVOUS7n2IEaUJeRqDNXmQR8b/JohUUDZu8ZhMxeiz+/WJDh5quo6n9Yfb/U1oZoV41JAqkC13+kdABtVmND2O/WKCVwtRUDQHroOraRbf5dOIzEsAGDD4ywbKGcDdRps8GhLyPtsIQWJIBFTs7jY+0JTqOYl+prb6xDK4bMFDVRNyGSG6A9othhVBgVW/CAzDt6RGU64ZaPT/7mVpNaqAI6M0TKk6gp6t/SLQ4JCwAoLCt0mh+XSx3ivXwqUVFJSC7gHMp/kWBeldoXcE+n9MGy9AfQRyJF8HUCwnZRsUpWR/ucPHYNX6mOxIp+HycsvO45i6qsQ5YODcV03iSdOTkUQVEpd0sL335gz7Q7FYEpnHkzhYHOklUuiQSEggED0u9Y6nhCyeZL5kqPW7el2G7FrRzNziq/B2LFCUnL8j+HKeRNJLg5A9CGzE07NtAQxVQgAnmAfTKpVcz1+t2i84RwkowSiqWrMZgJSCAqji9QKF7aCKjC8IWmcFJcIo4UrmNFHQMakVpHZdSin/3c5e1dy8DcPjZyciisUmEANRIKkirM5tFxivEE6UM2dFc7goP3SAHZT6k+kZZeIUnMPLVRRNQfi39Lxc8QxaAmXnDkgM4o61jbuI7GRRdo4tnSorRLGVy6UMogpnht35RUEGpjLYPGpUUpWFeW5KwkjMRVgCxAcsHb6wuL4pSM6A6S6SkC5SElw4N3UfSmsQCVLlSTMzjzlj4UklnBoahjZ7isc+VRdXyWxWraG4/iX8QJli4Zs2Zi5LPqQGD9InlYnKpaQpQKSAguphpvAnhjDylrXnUrOGypToHqS6TegGt4uMR4dQrnE0hSi5SHcEHVwPlCUoObjfy2G1LSn4J8JjihSQcyiUBROdTEnoD6/wC3rCxkqZMYoBJSlwzBmmKuWoyaHpDcFKHnEZqBASNPhJB+VPQxT8X4qqTnQDlSwAAfV1Fw7NUABt/UzLuR+PsMTUJfL0F8UAUlas4CRLqr4nJUGSG1r6CIJBWshYQpSSGSoJLXZ/leKrAyzNySKoAdcygNw4+QA6PGpXxXy0oSAKpDfQAJ9tYkpQg0pFNEpJ6eCXDzsudZPKlQTWnwhD/J/aM/xri4mABGVmzFSUAG1rOzGDMVxfJJUCnOZjs5olxU0uqrtrFJOkHISGOUBSmFXfKlLXoHPoekWTWRKXkxvj1Q8CUohKX1DjZIJJYD0SfWPSP8JsN/CmzT99YSDuEBy3qr5RiBg5aUBU1a+cDL5dWZGoIrrUHaJ+CeIlykgSlspIUxVnyZ1OTmAV2H6s0UjURSlcaPWfEU2Z/7dMsrBmYhAVl/7Ycrc/dFnMYXx3OBxZl5SyOlHmBKvzEcxXi7KWXMmLISCSAQkkgPl5mYl7ExTTuLjzPNFDmcElyrlZI2/vFJtLyQhbfACrDoNctern5O0OlZRZ76Mw61aDJK0rmhJLZlADT4rdbtEsvh0vK5UK7ZlV1GtYg8h0LGCug0f5COeWmrH0NPpFpJ4fLYFszk1BLD2F4mmYeX8Ibozn6ltrbiMvIbWJlMMAq5AA9vlEieHJer2obfXSDpXDyFAJBOayUuWIawFf2dotf/AE3kTnnzESUbqIzHpl/J36QRlKfAOMYclAnCAG/Y6xYYLh00pzqaXLF5qzlR6PVR6B4mVxOVLl58LKExblpk49w4QwA+X5RIcGqelEzEKzKDKKlWTqwFki1h84TcVu3Y93wqOSJQYmVLJWSeeYWYPcIsDs+Y9oJlcOUS5/5KJJUfUu3W/aIDNK1JCKhL6Aeo26Q+TgluS+gT8ID/AO46RCUnLYoqRZCWSzMVCn7PrDcVOKWzqFKskim1g96PSG4bA1dR5QXowTezXgqdw6V8KfjIqfa4YAudA2kGkzqKgcUD8oJcXLgepPypB2AAUWUk1euYA0NGyXd46nBoQRRDNQO1Nt2fSJ5qkywrKjORXKjlftSpZqQ6FY6TgkgAAqA0D/qHhQ/CT5S0BTM9wQkEHUN3jkFMLPOJvisS1qRmWMrhwXHtFtwLjnmOoKzH7zgDSPP8ep5qzutX1MafwWj+HM2c/QRPqcMYYdSu9imDLKeTS+A7jGPxC5iBKVNEsqAypSKBJAWVKSSQC9HZ8piwx8grSAklwpJJZRsoHbZ4iwCBKRl2Jh83iKQLxxvW3FxXH8/c6vjTUnyQ4vGB5oDG1jq4oXHUwOlMtf8AEmLUFSsqkIFfMUClTdKoGouYqcQslcwoSK1YKZ9yr1BiLE49wkOUsO+lfSPUg8kpKUjz5qEYtInUFTvMnTDVINbOr/8Alx8oBwcpc1SUElRWrU2H9nMFI47KEsJyhdGbM/MdSBS9YK8OpAecrKKH/UBZzGZzcVKVfYcYJtRT+5dYHCZJWYBlBJADkhg7Bj+TaxX8Q4p/EI+6EpL5SavoU11T84FxHHVqLB0J05SP/IP+UVOJx81nQjlJYLUXBvUJ2pq8c+LpZatU2VnmSVRRf4fi6UJVMSoEhnHML5mblvcsSKA7RUTEpmIXPnL58zhBrn1cnQOzDXpFVOxCkoCVqKiVOWaoO2xaghp4apQACuUkgHVmJf6R2Qx6FpT/APDmlPU7o0eGmpkITzpXMVzLLktmBAFjao6l4lwv8UywZyUA5iSA6+QAgAOHJcUBfpZ8r/ly5CuXMoEXS6a9g8HjzAhJzFICweYkKQS6TWhZiHjUYaXfkUp3sRKnrXlll84JYCnMVF6abf7YtJfDx9mOVSSu6hQkfEPielwWiywHhiYazVhaQxSwLpLXzUJSzBuvSC/4MtwVoQdDlKyW/EBr7xpSp0DhauzO4bBkAZQolq5lqSn0y6V1McmcEnmWoBGVWZxsaNQk0DPGhxeIzZGJNQAUS1c2bLptXQmLXh80TL5UDdWYuxblKUks2picstGo4rKfhHB0eWkTCrM1UgvzCjtUAkN+6Aw8PAmpyh0FBU2WxRQvp94RpZuACkFUky1hAJWAWUzGzgPXaM5IxbTCpIcsQDlUoczOCRcuAC1XjnnkbZdR0oiXPRLOYpScrAcrKckBIiTBzcPNmKzAomrQqYygspU16hmL9DAniTDGdLzSRzAgKDkqFQRRrdSxFBVw9DhZk3CzB5oSl0KSkk5lczPT2vtFIQk1qQPJH6Wa/hODXNImyQ4I5tnFgouzgEdYtP8AK8LhwZk+awcnK5DHUB+bagAsIzWN4uuRJSqTMUgqFVcqkqIUNMoahURe+0UUhUzETAtZKhcqVUqtodP7RWoY95bv+CblOe0XsbfiHi+aEFODkCWn8a2BPUJ//R9Ix+Ek4nGzT5ilkj4ip3A2AskfsCNbwnhilpzKonTrf2t1jR4GUQOUSwjQ9ez1PWJd6c1wPtwi/wBSr4XwKXLF1rIvqLWLQcpCTRQLbAdtH7RKqVm1Ox0bow0jk8plgXAJCQwJUCra7gVjGkeokl4dKQyZeXazmBpqiCwADfeNb7B/rvBExBuATUB9akD6HSO4nh/KQHG5vbtY/rGuDPIyRJH3u5VQ12gLGkBSXUebR7tVyO0PHCsxzS5hZkvmAYKBqQB6R3HYaXKaatOYjoSXItyihgAeZaLlGYaEnKM2jPT86COoxKAnn5lGwANegYsPeG4HHJUSQAdGa3QuKBm13gnET8kpSkjnA1tXZhCYFxh+CpKEllB0gkMaEhyKwozmHxs8pBTJnMbMuW19MweOw9S9Cr9Ty7DYjCTlEKQEEgnMmaDV/wAKwCCbxbgysNJZKyQokgFsx7Ma+kecONvn/SHYaYUqBFG9YpLp9X9Tr0Zjnrxv7NjJxoWtzMTaxC0HU3gdeNnLcykpCBQFXMetTp6awNgcSVjLmQrMWayraf2iX7WtP8OYkM17ZX6ChJ/OK1XBi/YNikTlHLOXYtlszV+EUhuJnkMAWKWIpfRukS47HhaiEgsSTWlwPoYiTgpi2yIKu1vUw1bW5l0nsR4eSnO4sebt0iHG4dSCWKjLCgSM1Goa13i5kcFm0JAQwI3dzq19NdItZXhxxzqDG7JAfvAn7G16M5JxYLJGZLmnPnTWwIP1aDZ+NUqVkKFFbpokcrJfbd/lF5L8MYdJogKY3JN+1oORiEJty9T+cZaTNJsyWG8Lz1t/DIA1VT6xoOG+EcgGdbs7No9aRFxHi04KKQWAsU1d7X/KARiZ2UnOslz94s46iG2JIteIyZKEtKUDMChrXq5iWVjjKSEJT5mYZgopYczUo+axr1is4LNWpZFFDKCodQCMwVckktljUo4XlkSSlKRLCEZ2UVBKilzmrylz22akQk0siVlE/i9ikn4zEKDIZKCGKctA46m3pFrK4RKQhImF3DBTWarFrigANDp2qsTJVlmCXMSUkkpJ1q7VFItJWIUpNeUgs9DdJqA3X3ETyyk9l/BWFRVsQloC5QAYJUkpqUlTEfFv9Y7xCZkRnQCQn40mq0uWf+ZDlnuCQCKgmoxGGlrASUlkkuo/Gt2+JV2iw4cyCASCgggIPM4NCkPUApKgRUVBpeB9PNLW/wBjKzJSpBHC+KJKgSWFQex/Q5SejnSB8RN+zTFSVTCkywClRAYoLMwAYX+ShoIopajIxS5L0Qpgd9vkxh3iVIUAoggiSlIW5ZwrMQ1qV6xTFDQ9SNZMmuNUaHhPGUThNJUJYlhgoglS1qBsBdgAr0EYAlU6ZmUSplVrUt000i9w0qacLLMgsUrUVLICGKgwDpOYuMzvem0XPhX/AA6Z5+MSFEl0yweVjqoA9bdPSNa95Sb5I6KSSAOG+GMXiZCQrKlIUeYmwbYVVX841/AvD6sOMvLMehWQwbZKACwBu5Dv0i5wy1BLMhKRYJtlBbUUb2ET+StQISNqvlHyFrfpGHLVyb44BVSwkUZ63pX0t37RDNxBALMopIepaulbHXWJuMSRKlKWtRIDcopmJLAfN4r8BiZSlGpWxBYlmtVh2g+wgh/LBUpOvMKKc0ICXOrCpO8SI4iFqSMigS4JykADcDo1/eB+LlCyhKrVoCejWPzO/WJ8FkTlANVdzYPfWjVEIYR9vWkhCZZLXU7Bg7GtT8q7wRiCZgUHAfXW9Q4pv1hZN9X7NoOkclqS+Q7D10cgaf0jLGh0lQTcgNQnUkadNYfPUMwIICTcnYau9g4f3eJ5KgRcG9TVt2I00rDkyElLIa1Ltb5d4VgNwuAADMnKokpUkM7+tC0VvE+FTEsJYFSxJNALuz7PaLBMuYlQIFCkgijAioNtTE0viKVKUgVKRzbClsxo8LkODKr8NLeiqdFFI9tI5F+nzCP+m/ZdP/qfrHYzub2PGU8Ew/4ST3PXRPaGzPD6F/DLIPT9KxbJDWSG3P8AeJ5eJy0Km6bx32zmpGcR4Kmgv5iU93J+Qi6w/A0sAtZmEbBn9yTBkvES3Ygvup27fSkEzSygQzNa3vvA2xJJAGL4fKlpBCBmJFgH2+IxNhFpUpQDjUOz+whuNSZqLsGBe4BdhbWpiPDBCknygnzRyqUCSpx/KSwNiQ0QnNxklvuVjFOLYS+VfI62vTtb3hTJpqlm1e4cn5tWkPRhSlOiVZUvqCq1A71aApEyb5quYFJpltlNAXf1LxckTmaAU5yRag277dekETsOmtSoM4oX9TS9NIrsdPBmglJCUlioihHT6xcYaaSaJBtzVAqB76+8ZtDplLiFsoHIyTQJpQJJcks1LxaSuDlkKNUq6CxbcgNWhh2N5RmLOlTKYPl1BiVHF3SUKUSkDlBDkVein+GpudI5p6m/ityypLcCnYxElRQhBVNQrmCAAAafEo/eFmDmzwRhuMEKByrlqSnLmopBDNzC+VrgpIpWK2atRYIAABJcBiSS5cjVyfeOy8Vl+Kg9opDo0958kZZq4LrF4FJAmoYJLBSEkEJU1MpvkUASNmIe0DryoS6iANf3rBXAsYJ0qclADJTlcD73xJYAVII/8o894ziZwWUzgpCh91QKSH6GLYJqNwfK/kxkTlT8F3xHxKgcssP1/QQvDuIQmYrEz0laEcqATQzFuHI1ABOwqK0aMjnBfvbUxOOJ4iZL+zpUvISD5aSou1QyX0IBs9IMlzVBFKJdcenibi1qTk+FgZbnOso11UoE5Xb7vuyXgcSuWmSEtkGYaEvQg5izjakHeHf8OZ6lS5s1WVCgSQC00EOwYihLAufrHouAwaEKVLTKJcBSlGodmubqpYRHaNJbl07Xoo/AfDJkmXM86WxJDBQqClw/MGG4vGzOPcMUtSgsGERyUgULvp7baesDTMYalJzVIFifQC/rGXu7BE/lOGRy7Eh73veCArykMSSwuXJgKWohqFy2n6Vh3kPVZJB+5YEjTLfc9WhMaKfxXJXihLTLbKkupVakhmT+JhmL0HWO8K8PSpKUgJJUzKNXUC/4TatYv5yUAMA6h7gA3L+sRpKlCoynQU/DVwD9Hg1OqQURSMKlJypSlk2pmYatrUavEqQwcVZ/Sp0AbetIatFQHSNQX5lEUVT1gtKHZjzLBLGlKXFDAM4EEMf6aiOpkPY/FSmkWaZIyt+EAa6fP5wH5ZTcaliHLDtBQiAYcAFKauGOrUoSmlDWAkTQlCQrKFlWUVcKP8o/LpFlkVlIcpUBRRFNnqer37xVYbByhOJC0rmAKIBVmNTVguo17PBSAsRIMxwfh6Fnr7+ve0KTgE1B6AglyzDU1Ot7wFw/EHzilQIDG1Mvb0egi0nYI5SlyQDmHMc1Kt72hagolE0JoCkAUAtTs8KBF8QlvXOD/phQ9SFR5phkJKmck6Pb2h+JUAgMH0Ab9/swJgZgCwNvXTU/u8GLxDr6Cu8dRMplYwKVlYk9qD3/AGYmwqVEEk0DEgWp6bGLGfOQVMQwZhYOaBwesLAykqzWcljrzetmAEAhS8OMrEgFZByjYdGjnCOHj7PPmy5ZEwT1JzA8xCSlhlIaqTU9ImRhCeZJsSmmnYnQ1r0PeLTBYhaEzDKLELCimhScyB8QIINU/OODP1NOolow9lJhppSCwd6+9TeJftASXAdRc7sw6/ukWuIwSMSAqWgS8QA6pQfJNFjkBDhdHa3zIpcNjfLdJS5sXoQQ4bo1RvHVCfcXxJtaeRv2HzRzrObKQGsAas24rAOCXPlTVJDFFlOXszZToW/rBk2bmUVMA/3U0FN94a/9ovDp2pW3/YxLPtSJl4gkNQbgfqaxGEjX+kBYviqJernYRQ4zjal2oNhF/jHghvLkv8XxdCKCp+UUmI4guYWFSSwHUlqRWqm1AuSaDrE+ExSpKwtKilYNCKNXfeIznexSMTeyeOnCy5OCSnywpImLmpSV51KuQCRnLgh7BgGpGK8QrE7ETpktS1y8xZUwjPlsH9iGGggniMydi1Bc9aiEpABPMWFQKMzlzFvwrhK54SnIPLBoTRJbvqDo28cUIqD1efJ0PcD4V/hzipqUqypSlSXBKqsRRwATG14N4JEllLZUxrpAypZrOH9aXPWL/huZJyAFZCbD4djQkM7dILRhVrKgSEpGxBr2D60hymNIjw8rKA6nKbtRujWJhT8QVS2QkOQxJOUhxsKvU0g6VhEtsr5X1YtDV4VKVPUhvT9XjGo1RT8O4EUoyBRLO6zS+xs/vB+C8NokgiWBW9a+pvFhMVRhy9R6Xp87xyZKcuaVf2gtsAfDugVOal0pZ/m35xXY1K1LlraxcvZLOKjcjW0HgOtionM7EBhRjcEtcbWgYSwZhKw4Pw5alhT4hQHWvWGkKyQ8Q80rCHFw5QSBsXs5ce0Sy01Ae2lH1f6Q1koKmKurkMC2o1q2+toGHKoqTdTVqbaX6xpRByCF4YJOYHmCW3d2Z1Q3AzRmJJCimgYAnLsCbB+8RKk3GYupy6izPT2jpkkKLD4zolwCKO/ajRqjFlhL4snIFEqH8rWLtXTo5gA8ZCgUkHmsLkOKuBTUUif/AC45Q7E9asSNnHakdkYYZmCUuoF7gEWJYPV9+1IaiFj3UoAKmJFQAdS+4e+lIruLcALBclaUuOYfe65VO41o3qItThGTQcrUahIa1yaekPRhyqW7GWoNchVAX9zWkOkK2CcNwIlyUhZzkkOST8Rpy15TpStIPxJKZZUhIzPzVsGNRuQWps8U/E8aUkZZeVThlKbZi4Hc0vE+JlLmpSapKgAcouH2UdO8K7HVCXjZX3lSyrUhyHatXhQbK4PlASDQDVn+UKFS9BbPLcPhjYEhzsKnVwdKxKwcNVZP6gfKD8DLonMkmtbBmcd9U2hmKw4zhXw0I7V29WijklYJFRi2CkkgHMaaUodfX2grDzMi1JKXc5wHuDdzu717RFxPw0mec1QWAbRgNz8NniHBz0y0i6lAEXpff3trElN5ItRW5uUdG7CZsxa560odGGRQvRUxmNwaAWP7YefjJaVqyDQZfLOViN1D6dTFfjMStYyAnKNBQeu57wIJGWL4unUVTRzyy+jQ8N4upUxIUHLgIWn4kqJ11IfUf2s/EGGC0JxKU5cxyTBQALApQAMCkfsvGNViwmpLERtOFYz7Vg1hSgVTJbs/NmSsoSo7Vbm6V1iWWK6eayQ44aNRbyRcXyZnE49KBUxQ47j5VRNBDuNeGsXIR5s+XlSSA+dCql2BCVE6GKmTgVKGYhk7/pvHX3VJWnsRUHY1U0k7mCpeFIYqoNv1aHyZYTa8S19IjKd8FlAEm17aD9IZKJUoFNSC5B13gsYV1BOUDcmgFrn9I9G8PeD8JLQDMTMVNLKq4CXBtysKEE6xhy0oaVgPAPDypjFeVKWBPMCS9QMqTqH2jYp4cg2egyhqMA1qUsPaCOF8Gl4dCkJAOYu5VmOwdwKC1qvFigI+EHT6UjnstyQ8NwwSOVblQHdrvcv7+zwYkMaAd2b294jyszfsbfSHKX3+v5xN22aWyGpUa7g17RIEkhizf229YrF8NdZmrWovo5CGBOgvBiJgLMaaNZgLvtFFEy2Pn45KRcVo5Bb0/QQEpPmFJJUXqEk5WYap9odPlqUM2U5XZJBck9PUlm2jo4Wt3CSBo4NO71rUfpFUqMWP8wBTMcydRazBy9S3q0NTKKnIYPmsG+I7PU0v0iZGEepop2L6dn/d4knpQkZlTEZSWu1dgRbX5Q6AhGGa+p21bt0MPl4PQCul2/dY5iJtTlUHFwwUQWcd4JExRZ1IbR0k1qKV/bwWKgaVKBSSFA3DMwzP95xQQThxmSUgKaoOoSUnU3L9RDJUkhRzF2JKfui1t263pHZOKCVFFbOGDvRql94AIQmYWKlAULpKXBJLAZg5boHPaAE8bQhSk/GEHUFTrYOQVVSxp7xZYnFZZa5yuUollV3SAkZvqI8u4RxAiSpTjOSo1F3It1vGkhNno/CvEspVMpQTRv3rBMni+eZksUkU0qPnf6xj8DNQt8yQSQxvQ9Gi1wE0lmSCkJ5lEP2dq0b5XgnHbYIv2GcfkGbNEsKAIDmlGp1/mixRIXyJlzXyBlgs5eoIGjHTbtFLMlkKBGZsxDDmASBmBdXpZwHvDp+PlJnmaoqohhkGXQlhUZgXuPlE0qNNmj5twOlKQozyPFCSH8ol9SQ/yEKNUKzNyJrFi3NuWtfsxEA4/iyXOQlRc9Egd77W2iknT1LLqL1drJrW0NjqXTp/UReavpCZ+OUuhNPwiifbX1gcpe8JSwIAxfFQmgvF0oxVIk25O2GLmAdIrcVxQWT7xVYriClaxBJBUoAVJ9PcmMSn6GkXnhrhYxuJCFzPLlp5lq+9leyQB8RNNhfofROMeKJEopwmHyNLZAQlQSlDfiWaA+5cl2vFZ4P8IeVJzTZklBm/GrzUFSUvox26tV4x0rh8tMxZSTlKiUg1ZL0fejUjyptZ5u3suDrjFwSNd4lky1YaUqbORNm+YTkQsKlS0gK0BLlyKly5jMT8aghhXoGemzxBipj/ABfCiwYBNTVgOwvAwKTUTQkiozAEgsLRbHj0qhSluQkMWZ/T+t+kES8Kr4lKSkaJfmV2py26x3CYIpU6vU97XPzjaeEPBhUsYieB5aSMqK8ynBBOyRdjeml7uobsmrlsT+CfCjf+5mghAcykqudlqFrW99o3S1kKCklIzMVMkuWvV2/tAuMxYQ5a9bm9BQ6aX3iTDIK6hm6hmVr7bVqTakccpObOiMVFDJqj5xcOwfNoKaUvrrBiJAAcfeuQHewqR2HtBiMElSBZzrqYSZBDD7oZtO9tI1oFqIEUdIBpqfm28NlBQUSah6BhTr0avvE+UE2r9f2frD04Vqs1z6GNKImyLE4jVIL7Cr9Bp+zAJUEkOMymNrU+guaQepJJoG0drh9PcwxWH31IDt+gjdGbIsPyoChzlnDvc0DD1+cGEEHMVVYA15afywNPkkmpZGwcE/6jtTSIDjEHlSTRqGtCWYH0au8AgTH4r4srO1waEh7a6AO7RSqwqylK1MVS1AkbaWrX4YvJ2FQfgKQX2pqSPkfaGYlRCHTlUog1cAVY1H6wjVA4kZyVpWU8rFSXq7/Rhb+x+FwpzpWsqVlelcocHo7tvAuAmLSjnUkMMy3BSAkPVJFQ12iNXHQEkqUlq5Sl+Z6jQGn61MAF+yVMcw3qLfO/5GAMdx6RJmVHOaGgfQB9WjMJ4wfLmLCylzq6jShtrq7aCKKfwxS5nnFZUdSNO7msNIT2NX4k8SpVh5yXqpJQKOOZLFnNBU6aR55hJmUAZiGPpZi/sPeJ50zOWKiAD2Fblt4GRlAINNe4/rtG0qMs0+HmEB6jfo532i58P49Qm0oCKmjmu2+vpFHwrEiZLBuLObON32DRoPDaAa3ALcrNc/R2h2I0PkhyU6jc/Ib6egpFVj0IEpSSnNlqCQCQBsa6X9YNlqKCQC9TU6GpqzAaxXcQ4iggkLBWlQagIKgSm70Ha3vGaNE2FxMkoByu+pSa9aKhRnp2PmZjX2lkh9dYUOjJkytoFxWPCYUKO5ujmRUYriZVFbNmPChRFs2RhTltzFxwnhv8SpIKQ/brSFCjnyya2RXGkywmL8vlAS4fmygqY/zQHPxBDqFT7RyFE4clJbI7w/DqJDqygE5QPiJ1D6CrOTHpHB/Bckc83NzB/KSRlyKo61MSpVzfVoUKNZXXAsavkmOGwmFxCZcuS+egz8wBvyigG0WqeIvQUSVMxq3c3NLiFChPg0ti+lYLQJST+IgGu7bxNJwywACX3O5eFCgilQpPcNlyE3b67w8yQdI5ChmReU0MUmFCgAjWoD3A/IflDJ00JZyzn5m2naFChGkAYnGFiEhza7BiKFu/aK8rOYAfCDV6nox/poIUKEAMualSlDKbkGrCguwNb+kPxeHdAFksl9CRTbsYUKAYLj8SW8oBOU0dTs6W0r06d4quIYWblKmRlSSravT96woUaEd4Pw7PyrJDMQ1aF4Kn4IIJCbAU35mI6QoUJ8jMPxNTLqGLml+8DpWKbF7dR+v1hQooTLnhEk1ax0c1c5fnFhwzjIkTSkEZlTFMGU16OQ9y3TpChQhheO4xzqmBUxMxiMgIKSSCHJOxYj2izwK0zEAzcwZOYs1O7O5d2bS8KFCaCyRfFpCSU+UadoUKFCA/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8" name="Двойные круглые скобки 7"/>
          <p:cNvSpPr/>
          <p:nvPr/>
        </p:nvSpPr>
        <p:spPr>
          <a:xfrm>
            <a:off x="1387203" y="921792"/>
            <a:ext cx="6170250" cy="725804"/>
          </a:xfrm>
          <a:prstGeom prst="bracketPair">
            <a:avLst/>
          </a:prstGeom>
          <a:solidFill>
            <a:schemeClr val="tx2">
              <a:lumMod val="20000"/>
              <a:lumOff val="80000"/>
              <a:alpha val="70000"/>
            </a:schemeClr>
          </a:solidFill>
          <a:ln>
            <a:noFill/>
          </a:ln>
          <a:effectLst>
            <a:outerShdw blurRad="190500" dir="2700000" algn="ctr">
              <a:schemeClr val="accent1">
                <a:lumMod val="20000"/>
                <a:lumOff val="80000"/>
                <a:alpha val="90000"/>
              </a:scheme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ru-RU" b="1" dirty="0" smtClean="0">
                <a:solidFill>
                  <a:schemeClr val="tx1"/>
                </a:solidFill>
              </a:rPr>
              <a:t>НЕДОИМКА ПО НАЛОГОВЫМ ПЛАТЕЖАМ (тыс.руб.)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9" name="Rectangle 11"/>
          <p:cNvSpPr>
            <a:spLocks noChangeArrowheads="1"/>
          </p:cNvSpPr>
          <p:nvPr/>
        </p:nvSpPr>
        <p:spPr bwMode="auto">
          <a:xfrm>
            <a:off x="0" y="21288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0" name="Rectangle 14"/>
          <p:cNvSpPr>
            <a:spLocks noChangeArrowheads="1"/>
          </p:cNvSpPr>
          <p:nvPr/>
        </p:nvSpPr>
        <p:spPr bwMode="auto">
          <a:xfrm>
            <a:off x="0" y="1981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2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96729745"/>
              </p:ext>
            </p:extLst>
          </p:nvPr>
        </p:nvGraphicFramePr>
        <p:xfrm>
          <a:off x="179388" y="2205038"/>
          <a:ext cx="8569325" cy="39893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6512" y="-44624"/>
            <a:ext cx="9180512" cy="6885384"/>
          </a:xfrm>
          <a:prstGeom prst="rect">
            <a:avLst/>
          </a:prstGeom>
        </p:spPr>
      </p:pic>
      <p:cxnSp>
        <p:nvCxnSpPr>
          <p:cNvPr id="3" name="Прямая соединительная линия 2"/>
          <p:cNvCxnSpPr/>
          <p:nvPr/>
        </p:nvCxnSpPr>
        <p:spPr>
          <a:xfrm>
            <a:off x="107950" y="461963"/>
            <a:ext cx="7847013" cy="0"/>
          </a:xfrm>
          <a:prstGeom prst="line">
            <a:avLst/>
          </a:prstGeom>
          <a:ln w="38100">
            <a:solidFill>
              <a:schemeClr val="bg1"/>
            </a:solidFill>
          </a:ln>
          <a:effectLst>
            <a:outerShdw blurRad="50800" dist="38100" dir="2700000" algn="tl" rotWithShape="0">
              <a:schemeClr val="tx1">
                <a:alpha val="40000"/>
              </a:scheme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2700" y="0"/>
            <a:ext cx="6230938" cy="457200"/>
          </a:xfrm>
          <a:prstGeom prst="rect">
            <a:avLst/>
          </a:prstGeom>
          <a:noFill/>
          <a:effectLst>
            <a:outerShdw blurRad="152400" dist="723900" dir="5400000" sx="90000" sy="-19000" rotWithShape="0">
              <a:prstClr val="black">
                <a:alpha val="15000"/>
              </a:prstClr>
            </a:out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ru-RU" sz="2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  <a:cs typeface="Arial" charset="0"/>
              </a:rPr>
              <a:t>ИТОГИ </a:t>
            </a:r>
            <a:r>
              <a:rPr lang="ru-RU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  <a:cs typeface="Arial" charset="0"/>
              </a:rPr>
              <a:t>2017ГОДА</a:t>
            </a:r>
            <a:endParaRPr lang="ru-RU" sz="2400" b="1" dirty="0">
              <a:effectLst>
                <a:outerShdw blurRad="38100" dist="38100" dir="2700000" algn="tl">
                  <a:srgbClr val="C0C0C0"/>
                </a:outerShdw>
              </a:effectLst>
              <a:latin typeface="Arial Black" pitchFamily="34" charset="0"/>
              <a:cs typeface="Arial" charset="0"/>
            </a:endParaRPr>
          </a:p>
        </p:txBody>
      </p:sp>
      <p:sp>
        <p:nvSpPr>
          <p:cNvPr id="6" name="Двойные круглые скобки 5"/>
          <p:cNvSpPr/>
          <p:nvPr/>
        </p:nvSpPr>
        <p:spPr>
          <a:xfrm>
            <a:off x="204342" y="2265105"/>
            <a:ext cx="4248472" cy="2426652"/>
          </a:xfrm>
          <a:prstGeom prst="bracketPair">
            <a:avLst>
              <a:gd name="adj" fmla="val 8216"/>
            </a:avLst>
          </a:prstGeom>
          <a:solidFill>
            <a:schemeClr val="tx2">
              <a:lumMod val="20000"/>
              <a:lumOff val="80000"/>
              <a:alpha val="70000"/>
            </a:schemeClr>
          </a:solidFill>
          <a:ln>
            <a:noFill/>
          </a:ln>
          <a:effectLst>
            <a:outerShdw blurRad="190500" dir="2700000" algn="ctr">
              <a:schemeClr val="accent1">
                <a:lumMod val="20000"/>
                <a:lumOff val="80000"/>
                <a:alpha val="90000"/>
              </a:scheme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ru-RU" sz="2400" b="1" dirty="0">
                <a:solidFill>
                  <a:schemeClr val="tx1"/>
                </a:solidFill>
                <a:latin typeface="Arial Black" pitchFamily="34" charset="0"/>
                <a:cs typeface="Arial" charset="0"/>
              </a:rPr>
              <a:t>8</a:t>
            </a:r>
            <a:r>
              <a:rPr lang="ru-RU" sz="2400" b="1" dirty="0" smtClean="0">
                <a:solidFill>
                  <a:schemeClr val="tx1"/>
                </a:solidFill>
                <a:latin typeface="Arial Black" pitchFamily="34" charset="0"/>
                <a:cs typeface="Arial" charset="0"/>
              </a:rPr>
              <a:t> </a:t>
            </a:r>
            <a:r>
              <a:rPr lang="ru-RU" sz="2400" b="1" dirty="0" smtClean="0">
                <a:solidFill>
                  <a:schemeClr val="tx1"/>
                </a:solidFill>
                <a:latin typeface="Arial Black" pitchFamily="34" charset="0"/>
                <a:cs typeface="Arial" charset="0"/>
              </a:rPr>
              <a:t>программ </a:t>
            </a:r>
            <a:r>
              <a:rPr lang="ru-RU" sz="2400" b="1" dirty="0">
                <a:solidFill>
                  <a:schemeClr val="tx1"/>
                </a:solidFill>
                <a:latin typeface="Arial Black" pitchFamily="34" charset="0"/>
                <a:cs typeface="Arial" charset="0"/>
              </a:rPr>
              <a:t>объемом финансирования </a:t>
            </a:r>
          </a:p>
          <a:p>
            <a:pPr algn="ctr">
              <a:defRPr/>
            </a:pPr>
            <a:r>
              <a:rPr lang="ru-RU" sz="2400" b="1" dirty="0" smtClean="0">
                <a:solidFill>
                  <a:schemeClr val="tx1"/>
                </a:solidFill>
                <a:latin typeface="Arial Black" pitchFamily="34" charset="0"/>
                <a:cs typeface="Arial" charset="0"/>
              </a:rPr>
              <a:t>56938</a:t>
            </a:r>
            <a:r>
              <a:rPr lang="en-US" sz="2400" b="1" dirty="0" smtClean="0">
                <a:solidFill>
                  <a:schemeClr val="tx1"/>
                </a:solidFill>
                <a:latin typeface="Arial Black" pitchFamily="34" charset="0"/>
                <a:cs typeface="Arial" charset="0"/>
              </a:rPr>
              <a:t>.</a:t>
            </a:r>
            <a:r>
              <a:rPr lang="ru-RU" sz="2400" b="1" dirty="0" smtClean="0">
                <a:solidFill>
                  <a:schemeClr val="tx1"/>
                </a:solidFill>
                <a:latin typeface="Arial Black" pitchFamily="34" charset="0"/>
                <a:cs typeface="Arial" charset="0"/>
              </a:rPr>
              <a:t>3 </a:t>
            </a:r>
            <a:r>
              <a:rPr lang="ru-RU" sz="2400" b="1" dirty="0" smtClean="0">
                <a:solidFill>
                  <a:schemeClr val="tx1"/>
                </a:solidFill>
                <a:latin typeface="Arial Black" pitchFamily="34" charset="0"/>
                <a:cs typeface="Arial" charset="0"/>
              </a:rPr>
              <a:t>тыс. </a:t>
            </a:r>
            <a:r>
              <a:rPr lang="ru-RU" sz="2400" b="1" dirty="0">
                <a:solidFill>
                  <a:schemeClr val="tx1"/>
                </a:solidFill>
                <a:latin typeface="Arial Black" pitchFamily="34" charset="0"/>
                <a:cs typeface="Arial" charset="0"/>
              </a:rPr>
              <a:t>рублей </a:t>
            </a:r>
          </a:p>
          <a:p>
            <a:pPr algn="ctr">
              <a:defRPr/>
            </a:pPr>
            <a:r>
              <a:rPr lang="ru-RU" sz="2400" b="1" dirty="0">
                <a:solidFill>
                  <a:schemeClr val="tx1"/>
                </a:solidFill>
                <a:latin typeface="Arial Black" pitchFamily="34" charset="0"/>
                <a:cs typeface="Arial" charset="0"/>
              </a:rPr>
              <a:t>(в том числе </a:t>
            </a:r>
          </a:p>
          <a:p>
            <a:pPr algn="ctr">
              <a:defRPr/>
            </a:pPr>
            <a:r>
              <a:rPr lang="en-US" sz="2400" b="1" dirty="0" smtClean="0">
                <a:solidFill>
                  <a:schemeClr val="tx1"/>
                </a:solidFill>
                <a:latin typeface="Arial Black" pitchFamily="34" charset="0"/>
                <a:cs typeface="Arial" charset="0"/>
              </a:rPr>
              <a:t>5</a:t>
            </a:r>
            <a:r>
              <a:rPr lang="ru-RU" sz="2400" b="1" dirty="0" smtClean="0">
                <a:solidFill>
                  <a:schemeClr val="tx1"/>
                </a:solidFill>
                <a:latin typeface="Arial Black" pitchFamily="34" charset="0"/>
                <a:cs typeface="Arial" charset="0"/>
              </a:rPr>
              <a:t>6788,3 </a:t>
            </a:r>
            <a:r>
              <a:rPr lang="ru-RU" sz="2400" b="1" dirty="0" smtClean="0">
                <a:solidFill>
                  <a:schemeClr val="tx1"/>
                </a:solidFill>
                <a:latin typeface="Arial Black" pitchFamily="34" charset="0"/>
                <a:cs typeface="Arial" charset="0"/>
              </a:rPr>
              <a:t>тыс. рублей </a:t>
            </a:r>
            <a:r>
              <a:rPr lang="ru-RU" sz="2400" b="1" dirty="0">
                <a:solidFill>
                  <a:schemeClr val="tx1"/>
                </a:solidFill>
                <a:latin typeface="Arial Black" pitchFamily="34" charset="0"/>
                <a:cs typeface="Arial" charset="0"/>
              </a:rPr>
              <a:t>–бюджет </a:t>
            </a:r>
            <a:r>
              <a:rPr lang="ru-RU" sz="2400" b="1" dirty="0" smtClean="0">
                <a:solidFill>
                  <a:schemeClr val="tx1"/>
                </a:solidFill>
                <a:latin typeface="Arial Black" pitchFamily="34" charset="0"/>
                <a:cs typeface="Arial" charset="0"/>
              </a:rPr>
              <a:t>Чалтырского сельского Мясниковского </a:t>
            </a:r>
            <a:r>
              <a:rPr lang="ru-RU" sz="2400" b="1" dirty="0">
                <a:solidFill>
                  <a:schemeClr val="tx1"/>
                </a:solidFill>
                <a:latin typeface="Arial Black" pitchFamily="34" charset="0"/>
                <a:cs typeface="Arial" charset="0"/>
              </a:rPr>
              <a:t>района) </a:t>
            </a:r>
          </a:p>
        </p:txBody>
      </p:sp>
      <p:grpSp>
        <p:nvGrpSpPr>
          <p:cNvPr id="7" name="Двойные круглые скобки 27"/>
          <p:cNvGrpSpPr>
            <a:grpSpLocks/>
          </p:cNvGrpSpPr>
          <p:nvPr/>
        </p:nvGrpSpPr>
        <p:grpSpPr bwMode="auto">
          <a:xfrm>
            <a:off x="4932363" y="1487488"/>
            <a:ext cx="3706812" cy="503237"/>
            <a:chOff x="2826" y="664"/>
            <a:chExt cx="2661" cy="818"/>
          </a:xfrm>
        </p:grpSpPr>
        <p:pic>
          <p:nvPicPr>
            <p:cNvPr id="8" name="Двойные круглые скобки 27"/>
            <p:cNvPicPr>
              <a:picLocks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2826" y="664"/>
              <a:ext cx="2661" cy="8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" name="Text Box 13"/>
            <p:cNvSpPr txBox="1">
              <a:spLocks noChangeArrowheads="1"/>
            </p:cNvSpPr>
            <p:nvPr/>
          </p:nvSpPr>
          <p:spPr bwMode="auto">
            <a:xfrm>
              <a:off x="2984" y="842"/>
              <a:ext cx="2305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 anchor="ctr" anchorCtr="1"/>
            <a:lstStyle/>
            <a:p>
              <a:pPr algn="ctr"/>
              <a:endParaRPr lang="ru-RU" sz="1400" dirty="0">
                <a:latin typeface="Arial Black" pitchFamily="34" charset="0"/>
                <a:cs typeface="Arial" charset="0"/>
              </a:endParaRPr>
            </a:p>
            <a:p>
              <a:pPr algn="ctr"/>
              <a:r>
                <a:rPr lang="ru-RU" sz="1400" dirty="0">
                  <a:latin typeface="Arial Black" pitchFamily="34" charset="0"/>
                  <a:cs typeface="Arial" charset="0"/>
                </a:rPr>
                <a:t>Культура </a:t>
              </a:r>
              <a:r>
                <a:rPr lang="ru-RU" sz="1400" dirty="0" smtClean="0">
                  <a:latin typeface="Arial Black" pitchFamily="34" charset="0"/>
                  <a:cs typeface="Arial" charset="0"/>
                </a:rPr>
                <a:t>21863,6 </a:t>
              </a:r>
              <a:r>
                <a:rPr lang="ru-RU" sz="1400" dirty="0" smtClean="0">
                  <a:latin typeface="Arial Black" pitchFamily="34" charset="0"/>
                  <a:cs typeface="Arial" charset="0"/>
                </a:rPr>
                <a:t>тыс. </a:t>
              </a:r>
              <a:r>
                <a:rPr lang="ru-RU" sz="1400" dirty="0">
                  <a:latin typeface="Arial Black" pitchFamily="34" charset="0"/>
                  <a:cs typeface="Arial" charset="0"/>
                </a:rPr>
                <a:t>рублей</a:t>
              </a:r>
            </a:p>
            <a:p>
              <a:pPr algn="ctr"/>
              <a:r>
                <a:rPr lang="ru-RU" sz="1400" b="1" dirty="0">
                  <a:latin typeface="Arial Black" pitchFamily="34" charset="0"/>
                  <a:cs typeface="Arial" charset="0"/>
                </a:rPr>
                <a:t> </a:t>
              </a:r>
            </a:p>
          </p:txBody>
        </p:sp>
      </p:grpSp>
      <p:grpSp>
        <p:nvGrpSpPr>
          <p:cNvPr id="10" name="Двойные круглые скобки 27"/>
          <p:cNvGrpSpPr>
            <a:grpSpLocks/>
          </p:cNvGrpSpPr>
          <p:nvPr/>
        </p:nvGrpSpPr>
        <p:grpSpPr bwMode="auto">
          <a:xfrm>
            <a:off x="4932363" y="1917700"/>
            <a:ext cx="3706812" cy="503238"/>
            <a:chOff x="2826" y="664"/>
            <a:chExt cx="2661" cy="818"/>
          </a:xfrm>
        </p:grpSpPr>
        <p:pic>
          <p:nvPicPr>
            <p:cNvPr id="11" name="Двойные круглые скобки 27"/>
            <p:cNvPicPr>
              <a:picLocks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2826" y="664"/>
              <a:ext cx="2661" cy="8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2" name="Text Box 23"/>
            <p:cNvSpPr txBox="1">
              <a:spLocks noChangeArrowheads="1"/>
            </p:cNvSpPr>
            <p:nvPr/>
          </p:nvSpPr>
          <p:spPr bwMode="auto">
            <a:xfrm>
              <a:off x="2984" y="842"/>
              <a:ext cx="2305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 anchor="ctr" anchorCtr="1"/>
            <a:lstStyle/>
            <a:p>
              <a:pPr algn="ctr"/>
              <a:endParaRPr lang="ru-RU" sz="1400" dirty="0">
                <a:latin typeface="Arial Black" pitchFamily="34" charset="0"/>
                <a:cs typeface="Arial" charset="0"/>
              </a:endParaRPr>
            </a:p>
            <a:p>
              <a:pPr algn="ctr"/>
              <a:r>
                <a:rPr lang="ru-RU" sz="1400" dirty="0" smtClean="0">
                  <a:latin typeface="Arial Black" pitchFamily="34" charset="0"/>
                  <a:cs typeface="Arial" charset="0"/>
                </a:rPr>
                <a:t>Физическая культура и спорт </a:t>
              </a:r>
              <a:r>
                <a:rPr lang="en-US" sz="1400" dirty="0" smtClean="0">
                  <a:latin typeface="Arial Black" pitchFamily="34" charset="0"/>
                  <a:cs typeface="Arial" charset="0"/>
                </a:rPr>
                <a:t>1</a:t>
              </a:r>
              <a:r>
                <a:rPr lang="ru-RU" sz="1400" dirty="0" smtClean="0">
                  <a:latin typeface="Arial Black" pitchFamily="34" charset="0"/>
                  <a:cs typeface="Arial" charset="0"/>
                </a:rPr>
                <a:t>25,9 </a:t>
              </a:r>
              <a:r>
                <a:rPr lang="ru-RU" sz="1400" dirty="0" smtClean="0">
                  <a:latin typeface="Arial Black" pitchFamily="34" charset="0"/>
                  <a:cs typeface="Arial" charset="0"/>
                </a:rPr>
                <a:t>тыс. </a:t>
              </a:r>
              <a:r>
                <a:rPr lang="ru-RU" sz="1400" dirty="0">
                  <a:latin typeface="Arial Black" pitchFamily="34" charset="0"/>
                  <a:cs typeface="Arial" charset="0"/>
                </a:rPr>
                <a:t>рублей</a:t>
              </a:r>
            </a:p>
            <a:p>
              <a:pPr algn="ctr"/>
              <a:r>
                <a:rPr lang="ru-RU" sz="1400" b="1" dirty="0">
                  <a:latin typeface="Arial Black" pitchFamily="34" charset="0"/>
                  <a:cs typeface="Arial" charset="0"/>
                </a:rPr>
                <a:t> </a:t>
              </a:r>
            </a:p>
          </p:txBody>
        </p:sp>
      </p:grpSp>
      <p:grpSp>
        <p:nvGrpSpPr>
          <p:cNvPr id="13" name="Двойные круглые скобки 27"/>
          <p:cNvGrpSpPr>
            <a:grpSpLocks/>
          </p:cNvGrpSpPr>
          <p:nvPr/>
        </p:nvGrpSpPr>
        <p:grpSpPr bwMode="auto">
          <a:xfrm>
            <a:off x="4932363" y="2349500"/>
            <a:ext cx="3706812" cy="503238"/>
            <a:chOff x="2826" y="664"/>
            <a:chExt cx="2661" cy="818"/>
          </a:xfrm>
        </p:grpSpPr>
        <p:pic>
          <p:nvPicPr>
            <p:cNvPr id="14" name="Двойные круглые скобки 27"/>
            <p:cNvPicPr>
              <a:picLocks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2826" y="664"/>
              <a:ext cx="2661" cy="8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5" name="Text Box 26"/>
            <p:cNvSpPr txBox="1">
              <a:spLocks noChangeArrowheads="1"/>
            </p:cNvSpPr>
            <p:nvPr/>
          </p:nvSpPr>
          <p:spPr bwMode="auto">
            <a:xfrm>
              <a:off x="2984" y="842"/>
              <a:ext cx="2305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 anchor="ctr" anchorCtr="1"/>
            <a:lstStyle/>
            <a:p>
              <a:pPr algn="ctr"/>
              <a:endParaRPr lang="ru-RU" sz="1400" dirty="0">
                <a:latin typeface="Arial Black" pitchFamily="34" charset="0"/>
                <a:cs typeface="Arial" charset="0"/>
              </a:endParaRPr>
            </a:p>
            <a:p>
              <a:pPr algn="ctr"/>
              <a:r>
                <a:rPr lang="ru-RU" sz="1400" dirty="0" smtClean="0">
                  <a:latin typeface="Arial Black" pitchFamily="34" charset="0"/>
                  <a:cs typeface="Arial" charset="0"/>
                </a:rPr>
                <a:t>Благоустройство </a:t>
              </a:r>
              <a:r>
                <a:rPr lang="ru-RU" sz="1400" dirty="0" smtClean="0">
                  <a:latin typeface="Arial Black" pitchFamily="34" charset="0"/>
                  <a:cs typeface="Arial" charset="0"/>
                </a:rPr>
                <a:t>29119,6 </a:t>
              </a:r>
              <a:r>
                <a:rPr lang="ru-RU" sz="1400" dirty="0" smtClean="0">
                  <a:latin typeface="Arial Black" pitchFamily="34" charset="0"/>
                  <a:cs typeface="Arial" charset="0"/>
                </a:rPr>
                <a:t>тыс. </a:t>
              </a:r>
              <a:r>
                <a:rPr lang="ru-RU" sz="1400" dirty="0">
                  <a:latin typeface="Arial Black" pitchFamily="34" charset="0"/>
                  <a:cs typeface="Arial" charset="0"/>
                </a:rPr>
                <a:t>рублей</a:t>
              </a:r>
            </a:p>
            <a:p>
              <a:pPr algn="ctr"/>
              <a:r>
                <a:rPr lang="ru-RU" sz="1400" b="1" dirty="0">
                  <a:latin typeface="Arial Black" pitchFamily="34" charset="0"/>
                  <a:cs typeface="Arial" charset="0"/>
                </a:rPr>
                <a:t> </a:t>
              </a:r>
            </a:p>
          </p:txBody>
        </p:sp>
      </p:grpSp>
      <p:grpSp>
        <p:nvGrpSpPr>
          <p:cNvPr id="16" name="Двойные круглые скобки 27"/>
          <p:cNvGrpSpPr>
            <a:grpSpLocks/>
          </p:cNvGrpSpPr>
          <p:nvPr/>
        </p:nvGrpSpPr>
        <p:grpSpPr bwMode="auto">
          <a:xfrm>
            <a:off x="4932363" y="2781300"/>
            <a:ext cx="3744912" cy="792163"/>
            <a:chOff x="2826" y="664"/>
            <a:chExt cx="2661" cy="818"/>
          </a:xfrm>
        </p:grpSpPr>
        <p:pic>
          <p:nvPicPr>
            <p:cNvPr id="17" name="Двойные круглые скобки 27"/>
            <p:cNvPicPr>
              <a:picLocks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2826" y="664"/>
              <a:ext cx="2661" cy="8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8" name="Text Box 29"/>
            <p:cNvSpPr txBox="1">
              <a:spLocks noChangeArrowheads="1"/>
            </p:cNvSpPr>
            <p:nvPr/>
          </p:nvSpPr>
          <p:spPr bwMode="auto">
            <a:xfrm>
              <a:off x="2984" y="842"/>
              <a:ext cx="2305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 anchor="ctr" anchorCtr="1"/>
            <a:lstStyle/>
            <a:p>
              <a:pPr algn="ctr"/>
              <a:endParaRPr lang="ru-RU" sz="1400" dirty="0">
                <a:latin typeface="Arial Black" pitchFamily="34" charset="0"/>
                <a:cs typeface="Arial" charset="0"/>
              </a:endParaRPr>
            </a:p>
            <a:p>
              <a:pPr algn="ctr"/>
              <a:r>
                <a:rPr lang="ru-RU" sz="1400" dirty="0" smtClean="0">
                  <a:latin typeface="Arial Black" pitchFamily="34" charset="0"/>
                  <a:cs typeface="Arial" charset="0"/>
                </a:rPr>
                <a:t>ГО и ЧС </a:t>
              </a:r>
              <a:r>
                <a:rPr lang="ru-RU" sz="1400" dirty="0" smtClean="0">
                  <a:latin typeface="Arial Black" pitchFamily="34" charset="0"/>
                  <a:cs typeface="Arial" charset="0"/>
                </a:rPr>
                <a:t>117,3 </a:t>
              </a:r>
              <a:r>
                <a:rPr lang="ru-RU" sz="1400" dirty="0" smtClean="0">
                  <a:latin typeface="Arial Black" pitchFamily="34" charset="0"/>
                  <a:cs typeface="Arial" charset="0"/>
                </a:rPr>
                <a:t>тыс. </a:t>
              </a:r>
              <a:r>
                <a:rPr lang="ru-RU" sz="1400" dirty="0">
                  <a:latin typeface="Arial Black" pitchFamily="34" charset="0"/>
                  <a:cs typeface="Arial" charset="0"/>
                </a:rPr>
                <a:t>рублей</a:t>
              </a:r>
            </a:p>
            <a:p>
              <a:pPr algn="ctr"/>
              <a:r>
                <a:rPr lang="ru-RU" sz="1400" b="1" dirty="0">
                  <a:latin typeface="Arial Black" pitchFamily="34" charset="0"/>
                  <a:cs typeface="Arial" charset="0"/>
                </a:rPr>
                <a:t> </a:t>
              </a:r>
            </a:p>
          </p:txBody>
        </p:sp>
      </p:grpSp>
      <p:grpSp>
        <p:nvGrpSpPr>
          <p:cNvPr id="19" name="Двойные круглые скобки 27"/>
          <p:cNvGrpSpPr>
            <a:grpSpLocks/>
          </p:cNvGrpSpPr>
          <p:nvPr/>
        </p:nvGrpSpPr>
        <p:grpSpPr bwMode="auto">
          <a:xfrm>
            <a:off x="4932363" y="3429000"/>
            <a:ext cx="3744912" cy="649288"/>
            <a:chOff x="2826" y="664"/>
            <a:chExt cx="2661" cy="818"/>
          </a:xfrm>
        </p:grpSpPr>
        <p:pic>
          <p:nvPicPr>
            <p:cNvPr id="20" name="Двойные круглые скобки 27"/>
            <p:cNvPicPr>
              <a:picLocks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2826" y="664"/>
              <a:ext cx="2661" cy="8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1" name="Text Box 32"/>
            <p:cNvSpPr txBox="1">
              <a:spLocks noChangeArrowheads="1"/>
            </p:cNvSpPr>
            <p:nvPr/>
          </p:nvSpPr>
          <p:spPr bwMode="auto">
            <a:xfrm>
              <a:off x="2984" y="842"/>
              <a:ext cx="2305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 anchor="ctr" anchorCtr="1"/>
            <a:lstStyle/>
            <a:p>
              <a:pPr algn="ctr"/>
              <a:endParaRPr lang="ru-RU" sz="1400" dirty="0">
                <a:latin typeface="Arial Black" pitchFamily="34" charset="0"/>
                <a:cs typeface="Arial" charset="0"/>
              </a:endParaRPr>
            </a:p>
            <a:p>
              <a:pPr algn="ctr"/>
              <a:r>
                <a:rPr lang="ru-RU" sz="1400" dirty="0" smtClean="0">
                  <a:latin typeface="Arial Black" pitchFamily="34" charset="0"/>
                  <a:cs typeface="Arial" charset="0"/>
                </a:rPr>
                <a:t>Коммунальное хозяйство </a:t>
              </a:r>
              <a:r>
                <a:rPr lang="ru-RU" sz="1400" dirty="0" smtClean="0">
                  <a:latin typeface="Arial Black" pitchFamily="34" charset="0"/>
                  <a:cs typeface="Arial" charset="0"/>
                </a:rPr>
                <a:t>5249,4 </a:t>
              </a:r>
              <a:r>
                <a:rPr lang="ru-RU" sz="1400" dirty="0" smtClean="0">
                  <a:latin typeface="Arial Black" pitchFamily="34" charset="0"/>
                  <a:cs typeface="Arial" charset="0"/>
                </a:rPr>
                <a:t>тыс. </a:t>
              </a:r>
              <a:r>
                <a:rPr lang="ru-RU" sz="1400" dirty="0">
                  <a:latin typeface="Arial Black" pitchFamily="34" charset="0"/>
                  <a:cs typeface="Arial" charset="0"/>
                </a:rPr>
                <a:t>рублей</a:t>
              </a:r>
            </a:p>
            <a:p>
              <a:pPr algn="ctr"/>
              <a:r>
                <a:rPr lang="ru-RU" sz="1400" b="1" dirty="0">
                  <a:latin typeface="Arial Black" pitchFamily="34" charset="0"/>
                  <a:cs typeface="Arial" charset="0"/>
                </a:rPr>
                <a:t> </a:t>
              </a:r>
            </a:p>
          </p:txBody>
        </p:sp>
      </p:grpSp>
      <p:grpSp>
        <p:nvGrpSpPr>
          <p:cNvPr id="22" name="Двойные круглые скобки 27"/>
          <p:cNvGrpSpPr>
            <a:grpSpLocks/>
          </p:cNvGrpSpPr>
          <p:nvPr/>
        </p:nvGrpSpPr>
        <p:grpSpPr bwMode="auto">
          <a:xfrm>
            <a:off x="4932363" y="4005263"/>
            <a:ext cx="3706812" cy="649287"/>
            <a:chOff x="2826" y="664"/>
            <a:chExt cx="2661" cy="818"/>
          </a:xfrm>
        </p:grpSpPr>
        <p:pic>
          <p:nvPicPr>
            <p:cNvPr id="23" name="Двойные круглые скобки 27"/>
            <p:cNvPicPr>
              <a:picLocks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2826" y="664"/>
              <a:ext cx="2661" cy="8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4" name="Text Box 35"/>
            <p:cNvSpPr txBox="1">
              <a:spLocks noChangeArrowheads="1"/>
            </p:cNvSpPr>
            <p:nvPr/>
          </p:nvSpPr>
          <p:spPr bwMode="auto">
            <a:xfrm>
              <a:off x="2984" y="842"/>
              <a:ext cx="2305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 anchor="ctr" anchorCtr="1"/>
            <a:lstStyle/>
            <a:p>
              <a:pPr algn="ctr"/>
              <a:endParaRPr lang="ru-RU" sz="1400" dirty="0">
                <a:latin typeface="Arial Black" pitchFamily="34" charset="0"/>
                <a:cs typeface="Arial" charset="0"/>
              </a:endParaRPr>
            </a:p>
            <a:p>
              <a:pPr algn="ctr"/>
              <a:r>
                <a:rPr lang="ru-RU" sz="1400" dirty="0" smtClean="0">
                  <a:latin typeface="Arial Black" pitchFamily="34" charset="0"/>
                  <a:cs typeface="Arial" charset="0"/>
                </a:rPr>
                <a:t>Профилактика экстремизма и терроризма 462,6 </a:t>
              </a:r>
              <a:r>
                <a:rPr lang="ru-RU" sz="1400" dirty="0" smtClean="0">
                  <a:latin typeface="Arial Black" pitchFamily="34" charset="0"/>
                  <a:cs typeface="Arial" charset="0"/>
                </a:rPr>
                <a:t>тыс. </a:t>
              </a:r>
              <a:r>
                <a:rPr lang="ru-RU" sz="1400" dirty="0">
                  <a:latin typeface="Arial Black" pitchFamily="34" charset="0"/>
                  <a:cs typeface="Arial" charset="0"/>
                </a:rPr>
                <a:t>рублей</a:t>
              </a:r>
            </a:p>
            <a:p>
              <a:pPr algn="ctr"/>
              <a:r>
                <a:rPr lang="ru-RU" sz="1400" b="1" dirty="0">
                  <a:latin typeface="Arial Black" pitchFamily="34" charset="0"/>
                  <a:cs typeface="Arial" charset="0"/>
                </a:rPr>
                <a:t> </a:t>
              </a:r>
            </a:p>
          </p:txBody>
        </p:sp>
      </p:grpSp>
      <p:grpSp>
        <p:nvGrpSpPr>
          <p:cNvPr id="28" name="Двойные круглые скобки 27"/>
          <p:cNvGrpSpPr>
            <a:grpSpLocks/>
          </p:cNvGrpSpPr>
          <p:nvPr/>
        </p:nvGrpSpPr>
        <p:grpSpPr bwMode="auto">
          <a:xfrm>
            <a:off x="4932363" y="5373688"/>
            <a:ext cx="3706812" cy="863600"/>
            <a:chOff x="2826" y="664"/>
            <a:chExt cx="2661" cy="818"/>
          </a:xfrm>
        </p:grpSpPr>
        <p:pic>
          <p:nvPicPr>
            <p:cNvPr id="29" name="Двойные круглые скобки 27"/>
            <p:cNvPicPr>
              <a:picLocks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2826" y="664"/>
              <a:ext cx="2661" cy="8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30" name="Text Box 41"/>
            <p:cNvSpPr txBox="1">
              <a:spLocks noChangeArrowheads="1"/>
            </p:cNvSpPr>
            <p:nvPr/>
          </p:nvSpPr>
          <p:spPr bwMode="auto">
            <a:xfrm>
              <a:off x="2984" y="842"/>
              <a:ext cx="2305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 anchor="ctr" anchorCtr="1"/>
            <a:lstStyle/>
            <a:p>
              <a:pPr algn="ctr"/>
              <a:endParaRPr lang="ru-RU" sz="1400" dirty="0">
                <a:latin typeface="Arial Black" pitchFamily="34" charset="0"/>
                <a:cs typeface="Arial" charset="0"/>
              </a:endParaRPr>
            </a:p>
            <a:p>
              <a:pPr algn="ctr"/>
              <a:endParaRPr lang="ru-RU" sz="1400" b="1" dirty="0">
                <a:latin typeface="Arial Black" pitchFamily="34" charset="0"/>
                <a:cs typeface="Arial" charset="0"/>
              </a:endParaRPr>
            </a:p>
          </p:txBody>
        </p:sp>
      </p:grpSp>
      <p:sp>
        <p:nvSpPr>
          <p:cNvPr id="31" name="Двойные круглые скобки 30"/>
          <p:cNvSpPr/>
          <p:nvPr/>
        </p:nvSpPr>
        <p:spPr>
          <a:xfrm>
            <a:off x="1974916" y="634454"/>
            <a:ext cx="5279772" cy="725804"/>
          </a:xfrm>
          <a:prstGeom prst="bracketPair">
            <a:avLst/>
          </a:prstGeom>
          <a:solidFill>
            <a:schemeClr val="tx2">
              <a:lumMod val="20000"/>
              <a:lumOff val="80000"/>
              <a:alpha val="70000"/>
            </a:schemeClr>
          </a:solidFill>
          <a:ln>
            <a:noFill/>
          </a:ln>
          <a:effectLst>
            <a:outerShdw blurRad="190500" dir="2700000" algn="ctr">
              <a:schemeClr val="accent1">
                <a:lumMod val="20000"/>
                <a:lumOff val="80000"/>
                <a:alpha val="90000"/>
              </a:scheme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ru-RU" sz="2400" b="1" dirty="0">
                <a:solidFill>
                  <a:schemeClr val="tx1"/>
                </a:solidFill>
                <a:latin typeface="Arial Black" pitchFamily="34" charset="0"/>
                <a:cs typeface="Arial" charset="0"/>
              </a:rPr>
              <a:t>Программно – целевой метод планирования</a:t>
            </a:r>
          </a:p>
        </p:txBody>
      </p:sp>
      <p:sp>
        <p:nvSpPr>
          <p:cNvPr id="32" name="Text Box 35"/>
          <p:cNvSpPr txBox="1">
            <a:spLocks noChangeArrowheads="1"/>
          </p:cNvSpPr>
          <p:nvPr/>
        </p:nvSpPr>
        <p:spPr bwMode="auto">
          <a:xfrm>
            <a:off x="5161367" y="4987926"/>
            <a:ext cx="3210899" cy="385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 anchorCtr="1"/>
          <a:lstStyle/>
          <a:p>
            <a:pPr algn="ctr"/>
            <a:endParaRPr lang="ru-RU" sz="1400" dirty="0">
              <a:latin typeface="Arial Black" pitchFamily="34" charset="0"/>
              <a:cs typeface="Arial" charset="0"/>
            </a:endParaRPr>
          </a:p>
          <a:p>
            <a:pPr algn="ctr"/>
            <a:r>
              <a:rPr lang="ru-RU" sz="1400" b="1" dirty="0" smtClean="0">
                <a:latin typeface="Arial Black" pitchFamily="34" charset="0"/>
                <a:cs typeface="Arial" charset="0"/>
              </a:rPr>
              <a:t> </a:t>
            </a:r>
            <a:endParaRPr lang="ru-RU" sz="1400" b="1" dirty="0">
              <a:latin typeface="Arial Black" pitchFamily="34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6512" y="-44624"/>
            <a:ext cx="9180512" cy="6885384"/>
          </a:xfrm>
          <a:prstGeom prst="rect">
            <a:avLst/>
          </a:prstGeom>
        </p:spPr>
      </p:pic>
      <p:cxnSp>
        <p:nvCxnSpPr>
          <p:cNvPr id="3" name="Прямая соединительная линия 2"/>
          <p:cNvCxnSpPr/>
          <p:nvPr/>
        </p:nvCxnSpPr>
        <p:spPr>
          <a:xfrm>
            <a:off x="107950" y="461963"/>
            <a:ext cx="7847013" cy="0"/>
          </a:xfrm>
          <a:prstGeom prst="line">
            <a:avLst/>
          </a:prstGeom>
          <a:ln w="38100">
            <a:solidFill>
              <a:schemeClr val="bg1"/>
            </a:solidFill>
          </a:ln>
          <a:effectLst>
            <a:outerShdw blurRad="50800" dist="38100" dir="2700000" algn="tl" rotWithShape="0">
              <a:schemeClr val="tx1">
                <a:alpha val="40000"/>
              </a:scheme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0" y="0"/>
            <a:ext cx="6230938" cy="457200"/>
          </a:xfrm>
          <a:prstGeom prst="rect">
            <a:avLst/>
          </a:prstGeom>
          <a:noFill/>
          <a:effectLst>
            <a:outerShdw blurRad="152400" dist="723900" dir="5400000" sx="90000" sy="-19000" rotWithShape="0">
              <a:prstClr val="black">
                <a:alpha val="15000"/>
              </a:prstClr>
            </a:out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ru-RU" sz="2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  <a:cs typeface="Arial" charset="0"/>
              </a:rPr>
              <a:t>ИТОГИ </a:t>
            </a:r>
            <a:r>
              <a:rPr lang="ru-RU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  <a:cs typeface="Arial" charset="0"/>
              </a:rPr>
              <a:t>2017 </a:t>
            </a:r>
            <a:r>
              <a:rPr lang="ru-RU" sz="2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  <a:cs typeface="Arial" charset="0"/>
              </a:rPr>
              <a:t>ГОДА</a:t>
            </a:r>
          </a:p>
        </p:txBody>
      </p:sp>
      <p:sp>
        <p:nvSpPr>
          <p:cNvPr id="6" name="AutoShape 2" descr="data:image/jpeg;base64,/9j/4AAQSkZJRgABAQAAAQABAAD/2wCEAAkGBhQSERUTExQWFRUVFxoaGBcYGBoWFxgXFxcXGRweGBcXGyYeGhokGhgUHy8gIycpLCwsGB4xNTAqNSgrLCoBCQoKDgwOGg8PGiolHyQsLCwsLCksLCksLCwsLCwsLCwsLCwsLCwsLCwsLCwsKSwpLCwsLCksLCwsLCwsLCwsLP/AABEIALcBEwMBIgACEQEDEQH/xAAbAAABBQEBAAAAAAAAAAAAAAAEAAIDBQYBB//EAEEQAAECBAQEBAMGBAUDBQEAAAECEQADITEEEkFRBSJhcQYTgZEyobEUQlLB0fAjYuHxBxVygpIzU6IWJEOy0uL/xAAZAQADAQEBAAAAAAAAAAAAAAAAAQMCBAX/xAAuEQACAgEDBAEDAwMFAAAAAAAAAQIRAxIhMQQTQVEiMnGxYZGhQoHBI1Lh8PH/2gAMAwEAAhEDEQA/APRpk5U45U0R9RuemwufcpyvjbjaEoGHlql1LrUplEkWCUC9dbBmjQzsRnSrK6MOgErmfemb5ehoH1pZLZsFPwX2nFJkoACpqnWq5SgddgkWtQQuqy6UoLlmunxanqfCBJnhAzsDMxk2cUN8Ayg525RqGdVA2xMVnAsUJOVSQ4di6mLuLkaOPnrrsP8AEvHpQmVg5VES0hSgNA2VA7s59XgTh3+HSVy0FcxSFLkKmZQHbYVNDl+sccsKb7cVxydSytLW/PB6VwfHGdIlzSACtLkCoFSKH0g4RW+H5Al4WShNkoCfakWEemrSPPlzsPAjuWGR0CAQ5aIjRigLxKiW8MKYPuMlTjAdYf8AahFRxbiSJEtSyHIDt+uwjCcZ/wARJoKTLyDKHKcw5yelVM3buYhkyQg6ZWEJzVo9TViYjK+kZPwb43TjgU+WpC0hz95DUHxDWti0ahopBqStGZJxdMSlQ6WsxwgQhGjA/NHQYjhGAdj1zQISMYIjIMJKe0FILZIcRDBiA8LKIbQ3gpCtk/2gR1M0GBmh2WCkO2TEiE8Rggaw4ThCGOEdUnaOKWIZ5rQASy4lB9oFTiBEgxEJpgmRLFY48OUp448aEdQqEsRx47neABrQoe0KCwoxXjPiqUIEoUAGZTbfdHvX2gPwRhRJkTMbNHNNfKDpLS59Hyk9kvFBiZasbikyXbOrPNV+FAqfYUHcRfeN8eJeHTLTy+YMqU2yyUN7FRCB2Dbx50JanLqJcLg7ZLTFYVy+TL8MwqsfjxnrnUZkzYITp0DZUj0j03FN9olaZkLT8j/SM5/hnw0plLxBDGaWT/oQW+an/wCIjR8SU0yQf5292EdXSwcYany9yHUzTlpXCJuCn+CnVn+r/nB4MVXBFMhSfwrI+kWTx1HNZOJg6QzO0RExHOxaUivoBc9hCoNQeidRzSA5+Lz/APToNVmw7fr/AHiuxGIBYzCQFFkyxVSzdgPvH5C9uaCZeHzDnACf+2C4/wB5so9Ld7wtI9VlXxjjHlSFqlpzBXLnKcxmKP4QbpFSVGjDW8eXcY4bmkImKUvPNW8tACQ6A4KiEi6l0T/pVekbbjWNGLxGTNlkywVLV+GUn4j3VYekQeFMJ9sxqsUtLS5LCWjRJAZCf9qWPdt48+Uu7Klxwv8ALO6Ee3G393/hEH+F3FGnGQkDKpBLOXGVvR3IBJ3j04peM9w7ColzEFKEJVnxCSQkAnnUakBzYRdTcSEh1Fvz7DUx14sfbjRy5Mmt2TpliK3iXiGRhyUzF8wBOUAk07UBOxaHTcST8ToBskVmK9renuIwX+IGJQlaAEBMwJYhL8qDUBagCCo1LBmGpcM8rlGNoWNKUqZt+CeK8Pii0tYz6oJAU24AJcdQ8XKk9Y8K8NJ8vFyJ05OYlQUgGvKVlAIzXIUD7CPapuMY5QMyth9Sfujv6PGMU3Nbm8kVF7BMOKI858SeOMTJUQChLKplGYLDsmv3gTSja7RrPC/F5k/DImTQErLuAdj2Ddu1YcMqlLSgljcY6mW5TDTKEczx0Li25HYcmVCaOBccKoBjhKhFEMJjuaAQ7y4b5P7eOGZHPMMG4Wh3lCOpDRG8OeGBIY4TEecx0LMKh2dJhAQ0qhZ4BHYUc8yFAM87/wAP5SFCYtSgVrIz9EucqK7kOemQamKbxFilYzG5EfeUJaP9INVdnzK7RmOH4omgJoL9f7xIjE5Vkg1YgF7PT6OI8qclUcK8cnZCT+WZ/wBj3DCoRKSiSlgEoZI1ypYP8x7wLxuaAlCnHLMSfr+keQq4utSgrOQRR4JxXF1FBeo6bVbtePQWaPFHn22z1bhs4CZOS4+N7jUqg/7Un8SfcR48eOgKWU65TXblf84LwniAzHFEgejjvp2FT0jfdiG56bO4sh8qVJJ7hgfep6D1aB04tOYgLSpf3lFQyp7kXP8AKP6xglTlt+BNrMpQ2H4R2rBcpZAZLACwFB9YXegG5upE6UklXmJUs0KioO2w0Ceg+tYq/FfiBMuSUpU5UKsXZO1NTb3jKYvGrQmhqSwrTvewqYzvEsWqYQgF8tS+vc/vWObqM6a0w8/g6cEN9UuF+S9xswy8OmSlQVNnqC5rEEO7Ilv+FP1BNiI3fApMrDSEShMQSkOpWYcyzVRvv8gI8v4fOBmVD5RQEips99ng5c4PlKUv+AEf+X9faM9PKP1ft9h9RJ/T+/3NuOLozjKtFMQt1FQygKQTvW46QdJx8tRdMxJJ/wDkUR/4J260HePMmAUc2Wk1PKPhDpGmvc7QNO4sTOSRYegLjvWOl5kjm3PV8VxSTIlqmBSVKa+YFSjo527MBoI83QPtuLHmzMst8y1k5WQ4dtlKoANH6GBeJ8SzEJdg1e39fp3gfC4woHKkkmrqBp2Gute945JTWWe/COxf6WO/LPQuJ4zDqUG8sBEuWJdElYyzT/0/wABq9rRbzeIykIJKksHPlgvmP8xNVE+3e8eTjETlqICcrgOVdDqT9PaLLi2IypypJUqxUBU7sOtveK5epjCO3JPDhlk3f0+yy4PhUYzFTJ85QyJdgT8SykgNslIZv9vWNT4WTJw0oyxNCnKVuoh+aWh7dQY80TxdUtISmWph/Kan2iHCccmJqUE0AsQwDtpBh0wVvd+zGXK5t1we0/5tK/7iP+Qh3+aSv+4j/kI8c/z5bVttlf6w2dx9egZ7Ut6RbvL0S3PZk8Rlm0xH/IfrEn2pP4k+4jw1XiRYNra5RUv2i64TxUz0klgQbd9qQ+6vKDc9ZViEi5A9RDftSfxJ9x+sebLUU1KmHWl6bdoIEyYAOY+8HegG56D9pT+JPuIX2hO49xHm06epy62PdX0eIvtLEHzTW1VfrD70PYbnqHmjce8dEyPLjizqtR6ur9Y7nUW5zcU5gdaw+5BhueoZoWaPMhjV/jV/yU/zMdHEFj7yz2Wr8zB3Ij3PS3hZo80/zNW821gtRP8A9oeeKLDVnMTfMph35oO5EW56PmhR59/nCh/8sz3VCg7kR0zzrh0vJLKtVW0pp+ZhgUC5bQV79PSDZuHUvlQHCRXt+rRCnw6ugqGL5thsa1948jC025y8nb1GyWNeABOJqxcEW0iX7YwIudu1Y4eAT3KgAUgs7ggAvU3po/WJk+H5pcDLUb/un76x17HHpIkrq96Wg7CnIQaE3A2EdwXAlqShSEqU7sSCA4VZiN94nT4anqUXBSUMelettDClbG0E8W4gShJzUetMwf6g3itl8UVbMrZ+h3iywvBigETCkg6HfQCkSTcGlJDKGVN0hIrUkh9P0iWpJDjBydIjnY0pluS6iKfXU3sfaK6RNyIK1O5p39P3aDkyM5Uo5kkANymxsba09xW0FYfwsrEoC86UJSpkjMAVNc5bs9KbGJaXJ6ff4O1fBX4XH6sy/wBtUFAua1cdf3eD5WJGZKku59XbeLf/ANEFS8rrLFvgoo3LPpUDq1IfM4N5eWWAoGzlGUsC2un71EdEviuDh0uTM9isYS9blJ+UHYKgzqqR8I3O/wC+u0TcQ4UlKzaiAsvdsxTRmCTrXQG0TKQkhIDhZUwd2Ski9nJLv2AFyYxN7Ui+GH9TAJ83diq57/kIIwc/zVhJXlGVZJJb4UKUkOd1BIbWLyVwLDkEoUkqD0UCM21SWc0L2qYmw+HlIl5/LlEhSsoUSWIJDsaB221EUx4muTGR65WVmDxY8gqqVTEluiQf6fOGSpg8wFbgKSS7EtcJ9MwHpEWKxySovlSGYhCWAYpcIS41LU6xeYdMvEv5TTMtSGUFJQ4YZSAyQe/eOWMHKWtLY9HI/wDSWNel/wA/uVyVk29nhkuSsAM9XFifhV/WLZGDMslpYD/eCmb/AGZW9XiJOIynmU1Zn/3BiqZ5ssMo8gKJa6/Ee70/p+sdALtmSD1VFzhylaUk4iRLcsM6me+ot+kAcXw8rD5P4kmeST/0TmKWY81md79I3pnV0SoGUjKWUsD36HXo0EJWAmiX6lRD+0CL4+5DyiWsVZYjmeJVBmEsdCf/AMwKEr4KKAaZlqN7n6mOoL1Kyx0cgf8AjWKyfxxa/vBuzj994AVOUS7n2IEaUJeRqDNXmQR8b/JohUUDZu8ZhMxeiz+/WJDh5quo6n9Yfb/U1oZoV41JAqkC13+kdABtVmND2O/WKCVwtRUDQHroOraRbf5dOIzEsAGDD4ywbKGcDdRps8GhLyPtsIQWJIBFTs7jY+0JTqOYl+prb6xDK4bMFDVRNyGSG6A9othhVBgVW/CAzDt6RGU64ZaPT/7mVpNaqAI6M0TKk6gp6t/SLQ4JCwAoLCt0mh+XSx3ivXwqUVFJSC7gHMp/kWBeldoXcE+n9MGy9AfQRyJF8HUCwnZRsUpWR/ucPHYNX6mOxIp+HycsvO45i6qsQ5YODcV03iSdOTkUQVEpd0sL335gz7Q7FYEpnHkzhYHOklUuiQSEggED0u9Y6nhCyeZL5kqPW7el2G7FrRzNziq/B2LFCUnL8j+HKeRNJLg5A9CGzE07NtAQxVQgAnmAfTKpVcz1+t2i84RwkowSiqWrMZgJSCAqji9QKF7aCKjC8IWmcFJcIo4UrmNFHQMakVpHZdSin/3c5e1dy8DcPjZyciisUmEANRIKkirM5tFxivEE6UM2dFc7goP3SAHZT6k+kZZeIUnMPLVRRNQfi39Lxc8QxaAmXnDkgM4o61jbuI7GRRdo4tnSorRLGVy6UMogpnht35RUEGpjLYPGpUUpWFeW5KwkjMRVgCxAcsHb6wuL4pSM6A6S6SkC5SElw4N3UfSmsQCVLlSTMzjzlj4UklnBoahjZ7isc+VRdXyWxWraG4/iX8QJli4Zs2Zi5LPqQGD9InlYnKpaQpQKSAguphpvAnhjDylrXnUrOGypToHqS6TegGt4uMR4dQrnE0hSi5SHcEHVwPlCUoObjfy2G1LSn4J8JjihSQcyiUBROdTEnoD6/wC3rCxkqZMYoBJSlwzBmmKuWoyaHpDcFKHnEZqBASNPhJB+VPQxT8X4qqTnQDlSwAAfV1Fw7NUABt/UzLuR+PsMTUJfL0F8UAUlas4CRLqr4nJUGSG1r6CIJBWshYQpSSGSoJLXZ/leKrAyzNySKoAdcygNw4+QA6PGpXxXy0oSAKpDfQAJ9tYkpQg0pFNEpJ6eCXDzsudZPKlQTWnwhD/J/aM/xri4mABGVmzFSUAG1rOzGDMVxfJJUCnOZjs5olxU0uqrtrFJOkHISGOUBSmFXfKlLXoHPoekWTWRKXkxvj1Q8CUohKX1DjZIJJYD0SfWPSP8JsN/CmzT99YSDuEBy3qr5RiBg5aUBU1a+cDL5dWZGoIrrUHaJ+CeIlykgSlspIUxVnyZ1OTmAV2H6s0UjURSlcaPWfEU2Z/7dMsrBmYhAVl/7Ycrc/dFnMYXx3OBxZl5SyOlHmBKvzEcxXi7KWXMmLISCSAQkkgPl5mYl7ExTTuLjzPNFDmcElyrlZI2/vFJtLyQhbfACrDoNctern5O0OlZRZ76Mw61aDJK0rmhJLZlADT4rdbtEsvh0vK5UK7ZlV1GtYg8h0LGCug0f5COeWmrH0NPpFpJ4fLYFszk1BLD2F4mmYeX8Ibozn6ltrbiMvIbWJlMMAq5AA9vlEieHJer2obfXSDpXDyFAJBOayUuWIawFf2dotf/AE3kTnnzESUbqIzHpl/J36QRlKfAOMYclAnCAG/Y6xYYLh00pzqaXLF5qzlR6PVR6B4mVxOVLl58LKExblpk49w4QwA+X5RIcGqelEzEKzKDKKlWTqwFki1h84TcVu3Y93wqOSJQYmVLJWSeeYWYPcIsDs+Y9oJlcOUS5/5KJJUfUu3W/aIDNK1JCKhL6Aeo26Q+TgluS+gT8ID/AO46RCUnLYoqRZCWSzMVCn7PrDcVOKWzqFKskim1g96PSG4bA1dR5QXowTezXgqdw6V8KfjIqfa4YAudA2kGkzqKgcUD8oJcXLgepPypB2AAUWUk1euYA0NGyXd46nBoQRRDNQO1Nt2fSJ5qkywrKjORXKjlftSpZqQ6FY6TgkgAAqA0D/qHhQ/CT5S0BTM9wQkEHUN3jkFMLPOJvisS1qRmWMrhwXHtFtwLjnmOoKzH7zgDSPP8ep5qzutX1MafwWj+HM2c/QRPqcMYYdSu9imDLKeTS+A7jGPxC5iBKVNEsqAypSKBJAWVKSSQC9HZ8piwx8grSAklwpJJZRsoHbZ4iwCBKRl2Jh83iKQLxxvW3FxXH8/c6vjTUnyQ4vGB5oDG1jq4oXHUwOlMtf8AEmLUFSsqkIFfMUClTdKoGouYqcQslcwoSK1YKZ9yr1BiLE49wkOUsO+lfSPUg8kpKUjz5qEYtInUFTvMnTDVINbOr/8Alx8oBwcpc1SUElRWrU2H9nMFI47KEsJyhdGbM/MdSBS9YK8OpAecrKKH/UBZzGZzcVKVfYcYJtRT+5dYHCZJWYBlBJADkhg7Bj+TaxX8Q4p/EI+6EpL5SavoU11T84FxHHVqLB0J05SP/IP+UVOJx81nQjlJYLUXBvUJ2pq8c+LpZatU2VnmSVRRf4fi6UJVMSoEhnHML5mblvcsSKA7RUTEpmIXPnL58zhBrn1cnQOzDXpFVOxCkoCVqKiVOWaoO2xaghp4apQACuUkgHVmJf6R2Qx6FpT/APDmlPU7o0eGmpkITzpXMVzLLktmBAFjao6l4lwv8UywZyUA5iSA6+QAgAOHJcUBfpZ8r/ly5CuXMoEXS6a9g8HjzAhJzFICweYkKQS6TWhZiHjUYaXfkUp3sRKnrXlll84JYCnMVF6abf7YtJfDx9mOVSSu6hQkfEPielwWiywHhiYazVhaQxSwLpLXzUJSzBuvSC/4MtwVoQdDlKyW/EBr7xpSp0DhauzO4bBkAZQolq5lqSn0y6V1McmcEnmWoBGVWZxsaNQk0DPGhxeIzZGJNQAUS1c2bLptXQmLXh80TL5UDdWYuxblKUks2picstGo4rKfhHB0eWkTCrM1UgvzCjtUAkN+6Aw8PAmpyh0FBU2WxRQvp94RpZuACkFUky1hAJWAWUzGzgPXaM5IxbTCpIcsQDlUoczOCRcuAC1XjnnkbZdR0oiXPRLOYpScrAcrKckBIiTBzcPNmKzAomrQqYygspU16hmL9DAniTDGdLzSRzAgKDkqFQRRrdSxFBVw9DhZk3CzB5oSl0KSkk5lczPT2vtFIQk1qQPJH6Wa/hODXNImyQ4I5tnFgouzgEdYtP8AK8LhwZk+awcnK5DHUB+bagAsIzWN4uuRJSqTMUgqFVcqkqIUNMoahURe+0UUhUzETAtZKhcqVUqtodP7RWoY95bv+CblOe0XsbfiHi+aEFODkCWn8a2BPUJ//R9Ix+Ek4nGzT5ilkj4ip3A2AskfsCNbwnhilpzKonTrf2t1jR4GUQOUSwjQ9ez1PWJd6c1wPtwi/wBSr4XwKXLF1rIvqLWLQcpCTRQLbAdtH7RKqVm1Ox0bow0jk8plgXAJCQwJUCra7gVjGkeokl4dKQyZeXazmBpqiCwADfeNb7B/rvBExBuATUB9akD6HSO4nh/KQHG5vbtY/rGuDPIyRJH3u5VQ12gLGkBSXUebR7tVyO0PHCsxzS5hZkvmAYKBqQB6R3HYaXKaatOYjoSXItyihgAeZaLlGYaEnKM2jPT86COoxKAnn5lGwANegYsPeG4HHJUSQAdGa3QuKBm13gnET8kpSkjnA1tXZhCYFxh+CpKEllB0gkMaEhyKwozmHxs8pBTJnMbMuW19MweOw9S9Cr9Ty7DYjCTlEKQEEgnMmaDV/wAKwCCbxbgysNJZKyQokgFsx7Ma+kecONvn/SHYaYUqBFG9YpLp9X9Tr0Zjnrxv7NjJxoWtzMTaxC0HU3gdeNnLcykpCBQFXMetTp6awNgcSVjLmQrMWayraf2iX7WtP8OYkM17ZX6ChJ/OK1XBi/YNikTlHLOXYtlszV+EUhuJnkMAWKWIpfRukS47HhaiEgsSTWlwPoYiTgpi2yIKu1vUw1bW5l0nsR4eSnO4sebt0iHG4dSCWKjLCgSM1Goa13i5kcFm0JAQwI3dzq19NdItZXhxxzqDG7JAfvAn7G16M5JxYLJGZLmnPnTWwIP1aDZ+NUqVkKFFbpokcrJfbd/lF5L8MYdJogKY3JN+1oORiEJty9T+cZaTNJsyWG8Lz1t/DIA1VT6xoOG+EcgGdbs7No9aRFxHi04KKQWAsU1d7X/KARiZ2UnOslz94s46iG2JIteIyZKEtKUDMChrXq5iWVjjKSEJT5mYZgopYczUo+axr1is4LNWpZFFDKCodQCMwVckktljUo4XlkSSlKRLCEZ2UVBKilzmrylz22akQk0siVlE/i9ikn4zEKDIZKCGKctA46m3pFrK4RKQhImF3DBTWarFrigANDp2qsTJVlmCXMSUkkpJ1q7VFItJWIUpNeUgs9DdJqA3X3ETyyk9l/BWFRVsQloC5QAYJUkpqUlTEfFv9Y7xCZkRnQCQn40mq0uWf+ZDlnuCQCKgmoxGGlrASUlkkuo/Gt2+JV2iw4cyCASCgggIPM4NCkPUApKgRUVBpeB9PNLW/wBjKzJSpBHC+KJKgSWFQex/Q5SejnSB8RN+zTFSVTCkywClRAYoLMwAYX+ShoIopajIxS5L0Qpgd9vkxh3iVIUAoggiSlIW5ZwrMQ1qV6xTFDQ9SNZMmuNUaHhPGUThNJUJYlhgoglS1qBsBdgAr0EYAlU6ZmUSplVrUt000i9w0qacLLMgsUrUVLICGKgwDpOYuMzvem0XPhX/AA6Z5+MSFEl0yweVjqoA9bdPSNa95Sb5I6KSSAOG+GMXiZCQrKlIUeYmwbYVVX841/AvD6sOMvLMehWQwbZKACwBu5Dv0i5wy1BLMhKRYJtlBbUUb2ET+StQISNqvlHyFrfpGHLVyb44BVSwkUZ63pX0t37RDNxBALMopIepaulbHXWJuMSRKlKWtRIDcopmJLAfN4r8BiZSlGpWxBYlmtVh2g+wgh/LBUpOvMKKc0ICXOrCpO8SI4iFqSMigS4JykADcDo1/eB+LlCyhKrVoCejWPzO/WJ8FkTlANVdzYPfWjVEIYR9vWkhCZZLXU7Bg7GtT8q7wRiCZgUHAfXW9Q4pv1hZN9X7NoOkclqS+Q7D10cgaf0jLGh0lQTcgNQnUkadNYfPUMwIICTcnYau9g4f3eJ5KgRcG9TVt2I00rDkyElLIa1Ltb5d4VgNwuAADMnKokpUkM7+tC0VvE+FTEsJYFSxJNALuz7PaLBMuYlQIFCkgijAioNtTE0viKVKUgVKRzbClsxo8LkODKr8NLeiqdFFI9tI5F+nzCP+m/ZdP/qfrHYzub2PGU8Ew/4ST3PXRPaGzPD6F/DLIPT9KxbJDWSG3P8AeJ5eJy0Km6bx32zmpGcR4Kmgv5iU93J+Qi6w/A0sAtZmEbBn9yTBkvES3Ygvup27fSkEzSygQzNa3vvA2xJJAGL4fKlpBCBmJFgH2+IxNhFpUpQDjUOz+whuNSZqLsGBe4BdhbWpiPDBCknygnzRyqUCSpx/KSwNiQ0QnNxklvuVjFOLYS+VfI62vTtb3hTJpqlm1e4cn5tWkPRhSlOiVZUvqCq1A71aApEyb5quYFJpltlNAXf1LxckTmaAU5yRag277dekETsOmtSoM4oX9TS9NIrsdPBmglJCUlioihHT6xcYaaSaJBtzVAqB76+8ZtDplLiFsoHIyTQJpQJJcks1LxaSuDlkKNUq6CxbcgNWhh2N5RmLOlTKYPl1BiVHF3SUKUSkDlBDkVein+GpudI5p6m/ityypLcCnYxElRQhBVNQrmCAAAafEo/eFmDmzwRhuMEKByrlqSnLmopBDNzC+VrgpIpWK2atRYIAABJcBiSS5cjVyfeOy8Vl+Kg9opDo0958kZZq4LrF4FJAmoYJLBSEkEJU1MpvkUASNmIe0DryoS6iANf3rBXAsYJ0qclADJTlcD73xJYAVII/8o894ziZwWUzgpCh91QKSH6GLYJqNwfK/kxkTlT8F3xHxKgcssP1/QQvDuIQmYrEz0laEcqATQzFuHI1ABOwqK0aMjnBfvbUxOOJ4iZL+zpUvISD5aSou1QyX0IBs9IMlzVBFKJdcenibi1qTk+FgZbnOso11UoE5Xb7vuyXgcSuWmSEtkGYaEvQg5izjakHeHf8OZ6lS5s1WVCgSQC00EOwYihLAufrHouAwaEKVLTKJcBSlGodmubqpYRHaNJbl07Xoo/AfDJkmXM86WxJDBQqClw/MGG4vGzOPcMUtSgsGERyUgULvp7baesDTMYalJzVIFifQC/rGXu7BE/lOGRy7Eh73veCArykMSSwuXJgKWohqFy2n6Vh3kPVZJB+5YEjTLfc9WhMaKfxXJXihLTLbKkupVakhmT+JhmL0HWO8K8PSpKUgJJUzKNXUC/4TatYv5yUAMA6h7gA3L+sRpKlCoynQU/DVwD9Hg1OqQURSMKlJypSlk2pmYatrUavEqQwcVZ/Sp0AbetIatFQHSNQX5lEUVT1gtKHZjzLBLGlKXFDAM4EEMf6aiOpkPY/FSmkWaZIyt+EAa6fP5wH5ZTcaliHLDtBQiAYcAFKauGOrUoSmlDWAkTQlCQrKFlWUVcKP8o/LpFlkVlIcpUBRRFNnqer37xVYbByhOJC0rmAKIBVmNTVguo17PBSAsRIMxwfh6Fnr7+ve0KTgE1B6AglyzDU1Ot7wFw/EHzilQIDG1Mvb0egi0nYI5SlyQDmHMc1Kt72hagolE0JoCkAUAtTs8KBF8QlvXOD/phQ9SFR5phkJKmck6Pb2h+JUAgMH0Ab9/swJgZgCwNvXTU/u8GLxDr6Cu8dRMplYwKVlYk9qD3/AGYmwqVEEk0DEgWp6bGLGfOQVMQwZhYOaBwesLAykqzWcljrzetmAEAhS8OMrEgFZByjYdGjnCOHj7PPmy5ZEwT1JzA8xCSlhlIaqTU9ImRhCeZJsSmmnYnQ1r0PeLTBYhaEzDKLELCimhScyB8QIINU/OODP1NOolow9lJhppSCwd6+9TeJftASXAdRc7sw6/ukWuIwSMSAqWgS8QA6pQfJNFjkBDhdHa3zIpcNjfLdJS5sXoQQ4bo1RvHVCfcXxJtaeRv2HzRzrObKQGsAas24rAOCXPlTVJDFFlOXszZToW/rBk2bmUVMA/3U0FN94a/9ovDp2pW3/YxLPtSJl4gkNQbgfqaxGEjX+kBYviqJernYRQ4zjal2oNhF/jHghvLkv8XxdCKCp+UUmI4guYWFSSwHUlqRWqm1AuSaDrE+ExSpKwtKilYNCKNXfeIznexSMTeyeOnCy5OCSnywpImLmpSV51KuQCRnLgh7BgGpGK8QrE7ETpktS1y8xZUwjPlsH9iGGggniMydi1Bc9aiEpABPMWFQKMzlzFvwrhK54SnIPLBoTRJbvqDo28cUIqD1efJ0PcD4V/hzipqUqypSlSXBKqsRRwATG14N4JEllLZUxrpAypZrOH9aXPWL/huZJyAFZCbD4djQkM7dILRhVrKgSEpGxBr2D60hymNIjw8rKA6nKbtRujWJhT8QVS2QkOQxJOUhxsKvU0g6VhEtsr5X1YtDV4VKVPUhvT9XjGo1RT8O4EUoyBRLO6zS+xs/vB+C8NokgiWBW9a+pvFhMVRhy9R6Xp87xyZKcuaVf2gtsAfDugVOal0pZ/m35xXY1K1LlraxcvZLOKjcjW0HgOtionM7EBhRjcEtcbWgYSwZhKw4Pw5alhT4hQHWvWGkKyQ8Q80rCHFw5QSBsXs5ce0Sy01Ae2lH1f6Q1koKmKurkMC2o1q2+toGHKoqTdTVqbaX6xpRByCF4YJOYHmCW3d2Z1Q3AzRmJJCimgYAnLsCbB+8RKk3GYupy6izPT2jpkkKLD4zolwCKO/ajRqjFlhL4snIFEqH8rWLtXTo5gA8ZCgUkHmsLkOKuBTUUif/AC45Q7E9asSNnHakdkYYZmCUuoF7gEWJYPV9+1IaiFj3UoAKmJFQAdS+4e+lIruLcALBclaUuOYfe65VO41o3qItThGTQcrUahIa1yaekPRhyqW7GWoNchVAX9zWkOkK2CcNwIlyUhZzkkOST8Rpy15TpStIPxJKZZUhIzPzVsGNRuQWps8U/E8aUkZZeVThlKbZi4Hc0vE+JlLmpSapKgAcouH2UdO8K7HVCXjZX3lSyrUhyHatXhQbK4PlASDQDVn+UKFS9BbPLcPhjYEhzsKnVwdKxKwcNVZP6gfKD8DLonMkmtbBmcd9U2hmKw4zhXw0I7V29WijklYJFRi2CkkgHMaaUodfX2grDzMi1JKXc5wHuDdzu717RFxPw0mec1QWAbRgNz8NniHBz0y0i6lAEXpff3trElN5ItRW5uUdG7CZsxa560odGGRQvRUxmNwaAWP7YefjJaVqyDQZfLOViN1D6dTFfjMStYyAnKNBQeu57wIJGWL4unUVTRzyy+jQ8N4upUxIUHLgIWn4kqJ11IfUf2s/EGGC0JxKU5cxyTBQALApQAMCkfsvGNViwmpLERtOFYz7Vg1hSgVTJbs/NmSsoSo7Vbm6V1iWWK6eayQ44aNRbyRcXyZnE49KBUxQ47j5VRNBDuNeGsXIR5s+XlSSA+dCql2BCVE6GKmTgVKGYhk7/pvHX3VJWnsRUHY1U0k7mCpeFIYqoNv1aHyZYTa8S19IjKd8FlAEm17aD9IZKJUoFNSC5B13gsYV1BOUDcmgFrn9I9G8PeD8JLQDMTMVNLKq4CXBtysKEE6xhy0oaVgPAPDypjFeVKWBPMCS9QMqTqH2jYp4cg2egyhqMA1qUsPaCOF8Gl4dCkJAOYu5VmOwdwKC1qvFigI+EHT6UjnstyQ8NwwSOVblQHdrvcv7+zwYkMaAd2b294jyszfsbfSHKX3+v5xN22aWyGpUa7g17RIEkhizf229YrF8NdZmrWovo5CGBOgvBiJgLMaaNZgLvtFFEy2Pn45KRcVo5Bb0/QQEpPmFJJUXqEk5WYap9odPlqUM2U5XZJBck9PUlm2jo4Wt3CSBo4NO71rUfpFUqMWP8wBTMcydRazBy9S3q0NTKKnIYPmsG+I7PU0v0iZGEepop2L6dn/d4knpQkZlTEZSWu1dgRbX5Q6AhGGa+p21bt0MPl4PQCul2/dY5iJtTlUHFwwUQWcd4JExRZ1IbR0k1qKV/bwWKgaVKBSSFA3DMwzP95xQQThxmSUgKaoOoSUnU3L9RDJUkhRzF2JKfui1t263pHZOKCVFFbOGDvRql94AIQmYWKlAULpKXBJLAZg5boHPaAE8bQhSk/GEHUFTrYOQVVSxp7xZYnFZZa5yuUollV3SAkZvqI8u4RxAiSpTjOSo1F3It1vGkhNno/CvEspVMpQTRv3rBMni+eZksUkU0qPnf6xj8DNQt8yQSQxvQ9Gi1wE0lmSCkJ5lEP2dq0b5XgnHbYIv2GcfkGbNEsKAIDmlGp1/mixRIXyJlzXyBlgs5eoIGjHTbtFLMlkKBGZsxDDmASBmBdXpZwHvDp+PlJnmaoqohhkGXQlhUZgXuPlE0qNNmj5twOlKQozyPFCSH8ol9SQ/yEKNUKzNyJrFi3NuWtfsxEA4/iyXOQlRc9Egd77W2iknT1LLqL1drJrW0NjqXTp/UReavpCZ+OUuhNPwiifbX1gcpe8JSwIAxfFQmgvF0oxVIk25O2GLmAdIrcVxQWT7xVYriClaxBJBUoAVJ9PcmMSn6GkXnhrhYxuJCFzPLlp5lq+9leyQB8RNNhfofROMeKJEopwmHyNLZAQlQSlDfiWaA+5cl2vFZ4P8IeVJzTZklBm/GrzUFSUvox26tV4x0rh8tMxZSTlKiUg1ZL0fejUjyptZ5u3suDrjFwSNd4lky1YaUqbORNm+YTkQsKlS0gK0BLlyKly5jMT8aghhXoGemzxBipj/ABfCiwYBNTVgOwvAwKTUTQkiozAEgsLRbHj0qhSluQkMWZ/T+t+kES8Kr4lKSkaJfmV2py26x3CYIpU6vU97XPzjaeEPBhUsYieB5aSMqK8ynBBOyRdjeml7uobsmrlsT+CfCjf+5mghAcykqudlqFrW99o3S1kKCklIzMVMkuWvV2/tAuMxYQ5a9bm9BQ6aX3iTDIK6hm6hmVr7bVqTakccpObOiMVFDJqj5xcOwfNoKaUvrrBiJAAcfeuQHewqR2HtBiMElSBZzrqYSZBDD7oZtO9tI1oFqIEUdIBpqfm28NlBQUSah6BhTr0avvE+UE2r9f2frD04Vqs1z6GNKImyLE4jVIL7Cr9Bp+zAJUEkOMymNrU+guaQepJJoG0drh9PcwxWH31IDt+gjdGbIsPyoChzlnDvc0DD1+cGEEHMVVYA15afywNPkkmpZGwcE/6jtTSIDjEHlSTRqGtCWYH0au8AgTH4r4srO1waEh7a6AO7RSqwqylK1MVS1AkbaWrX4YvJ2FQfgKQX2pqSPkfaGYlRCHTlUog1cAVY1H6wjVA4kZyVpWU8rFSXq7/Rhb+x+FwpzpWsqVlelcocHo7tvAuAmLSjnUkMMy3BSAkPVJFQ12iNXHQEkqUlq5Sl+Z6jQGn61MAF+yVMcw3qLfO/5GAMdx6RJmVHOaGgfQB9WjMJ4wfLmLCylzq6jShtrq7aCKKfwxS5nnFZUdSNO7msNIT2NX4k8SpVh5yXqpJQKOOZLFnNBU6aR55hJmUAZiGPpZi/sPeJ50zOWKiAD2Fblt4GRlAINNe4/rtG0qMs0+HmEB6jfo532i58P49Qm0oCKmjmu2+vpFHwrEiZLBuLObON32DRoPDaAa3ALcrNc/R2h2I0PkhyU6jc/Ib6egpFVj0IEpSSnNlqCQCQBsa6X9YNlqKCQC9TU6GpqzAaxXcQ4iggkLBWlQagIKgSm70Ha3vGaNE2FxMkoByu+pSa9aKhRnp2PmZjX2lkh9dYUOjJkytoFxWPCYUKO5ujmRUYriZVFbNmPChRFs2RhTltzFxwnhv8SpIKQ/brSFCjnyya2RXGkywmL8vlAS4fmygqY/zQHPxBDqFT7RyFE4clJbI7w/DqJDqygE5QPiJ1D6CrOTHpHB/Bckc83NzB/KSRlyKo61MSpVzfVoUKNZXXAsavkmOGwmFxCZcuS+egz8wBvyigG0WqeIvQUSVMxq3c3NLiFChPg0ti+lYLQJST+IgGu7bxNJwywACX3O5eFCgilQpPcNlyE3b67w8yQdI5ChmReU0MUmFCgAjWoD3A/IflDJ00JZyzn5m2naFChGkAYnGFiEhza7BiKFu/aK8rOYAfCDV6nox/poIUKEAMualSlDKbkGrCguwNb+kPxeHdAFksl9CRTbsYUKAYLj8SW8oBOU0dTs6W0r06d4quIYWblKmRlSSravT96woUaEd4Pw7PyrJDMQ1aF4Kn4IIJCbAU35mI6QoUJ8jMPxNTLqGLml+8DpWKbF7dR+v1hQooTLnhEk1ax0c1c5fnFhwzjIkTSkEZlTFMGU16OQ9y3TpChQhheO4xzqmBUxMxiMgIKSSCHJOxYj2izwK0zEAzcwZOYs1O7O5d2bS8KFCaCyRfFpCSU+UadoUKFCA/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7" name="AutoShape 4" descr="data:image/jpeg;base64,/9j/4AAQSkZJRgABAQAAAQABAAD/2wCEAAkGBhQSERUTExQWFRUVFxoaGBcYGBoWFxgXFxcXGRweGBcXGyYeGhokGhgUHy8gIycpLCwsGB4xNTAqNSgrLCoBCQoKDgwOGg8PGiolHyQsLCwsLCksLCksLCwsLCwsLCwsLCwsLCwsLCwsLCwsKSwpLCwsLCksLCwsLCwsLCwsLP/AABEIALcBEwMBIgACEQEDEQH/xAAbAAABBQEBAAAAAAAAAAAAAAAEAAIDBQYBB//EAEEQAAECBAQEBAMGBAUDBQEAAAECEQADITEEEkFRBSJhcQYTgZEyobEUQlLB0fAjYuHxBxVygpIzU6IWJEOy0uL/xAAZAQADAQEBAAAAAAAAAAAAAAAAAQMCBAX/xAAuEQACAgEDBAEDAwMFAAAAAAAAAQIRAxIhMQQTQVEiMnGxYZGhQoHBI1Lh8PH/2gAMAwEAAhEDEQA/APRpk5U45U0R9RuemwufcpyvjbjaEoGHlql1LrUplEkWCUC9dbBmjQzsRnSrK6MOgErmfemb5ehoH1pZLZsFPwX2nFJkoACpqnWq5SgddgkWtQQuqy6UoLlmunxanqfCBJnhAzsDMxk2cUN8Ayg525RqGdVA2xMVnAsUJOVSQ4di6mLuLkaOPnrrsP8AEvHpQmVg5VES0hSgNA2VA7s59XgTh3+HSVy0FcxSFLkKmZQHbYVNDl+sccsKb7cVxydSytLW/PB6VwfHGdIlzSACtLkCoFSKH0g4RW+H5Al4WShNkoCfakWEemrSPPlzsPAjuWGR0CAQ5aIjRigLxKiW8MKYPuMlTjAdYf8AahFRxbiSJEtSyHIDt+uwjCcZ/wARJoKTLyDKHKcw5yelVM3buYhkyQg6ZWEJzVo9TViYjK+kZPwb43TjgU+WpC0hz95DUHxDWti0ahopBqStGZJxdMSlQ6WsxwgQhGjA/NHQYjhGAdj1zQISMYIjIMJKe0FILZIcRDBiA8LKIbQ3gpCtk/2gR1M0GBmh2WCkO2TEiE8Rggaw4ThCGOEdUnaOKWIZ5rQASy4lB9oFTiBEgxEJpgmRLFY48OUp448aEdQqEsRx47neABrQoe0KCwoxXjPiqUIEoUAGZTbfdHvX2gPwRhRJkTMbNHNNfKDpLS59Hyk9kvFBiZasbikyXbOrPNV+FAqfYUHcRfeN8eJeHTLTy+YMqU2yyUN7FRCB2Dbx50JanLqJcLg7ZLTFYVy+TL8MwqsfjxnrnUZkzYITp0DZUj0j03FN9olaZkLT8j/SM5/hnw0plLxBDGaWT/oQW+an/wCIjR8SU0yQf5292EdXSwcYany9yHUzTlpXCJuCn+CnVn+r/nB4MVXBFMhSfwrI+kWTx1HNZOJg6QzO0RExHOxaUivoBc9hCoNQeidRzSA5+Lz/APToNVmw7fr/AHiuxGIBYzCQFFkyxVSzdgPvH5C9uaCZeHzDnACf+2C4/wB5so9Ld7wtI9VlXxjjHlSFqlpzBXLnKcxmKP4QbpFSVGjDW8eXcY4bmkImKUvPNW8tACQ6A4KiEi6l0T/pVekbbjWNGLxGTNlkywVLV+GUn4j3VYekQeFMJ9sxqsUtLS5LCWjRJAZCf9qWPdt48+Uu7Klxwv8ALO6Ee3G393/hEH+F3FGnGQkDKpBLOXGVvR3IBJ3j04peM9w7ColzEFKEJVnxCSQkAnnUakBzYRdTcSEh1Fvz7DUx14sfbjRy5Mmt2TpliK3iXiGRhyUzF8wBOUAk07UBOxaHTcST8ToBskVmK9renuIwX+IGJQlaAEBMwJYhL8qDUBagCCo1LBmGpcM8rlGNoWNKUqZt+CeK8Pii0tYz6oJAU24AJcdQ8XKk9Y8K8NJ8vFyJ05OYlQUgGvKVlAIzXIUD7CPapuMY5QMyth9Sfujv6PGMU3Nbm8kVF7BMOKI858SeOMTJUQChLKplGYLDsmv3gTSja7RrPC/F5k/DImTQErLuAdj2Ddu1YcMqlLSgljcY6mW5TDTKEczx0Li25HYcmVCaOBccKoBjhKhFEMJjuaAQ7y4b5P7eOGZHPMMG4Wh3lCOpDRG8OeGBIY4TEecx0LMKh2dJhAQ0qhZ4BHYUc8yFAM87/wAP5SFCYtSgVrIz9EucqK7kOemQamKbxFilYzG5EfeUJaP9INVdnzK7RmOH4omgJoL9f7xIjE5Vkg1YgF7PT6OI8qclUcK8cnZCT+WZ/wBj3DCoRKSiSlgEoZI1ypYP8x7wLxuaAlCnHLMSfr+keQq4utSgrOQRR4JxXF1FBeo6bVbtePQWaPFHn22z1bhs4CZOS4+N7jUqg/7Un8SfcR48eOgKWU65TXblf84LwniAzHFEgejjvp2FT0jfdiG56bO4sh8qVJJ7hgfep6D1aB04tOYgLSpf3lFQyp7kXP8AKP6xglTlt+BNrMpQ2H4R2rBcpZAZLACwFB9YXegG5upE6UklXmJUs0KioO2w0Ceg+tYq/FfiBMuSUpU5UKsXZO1NTb3jKYvGrQmhqSwrTvewqYzvEsWqYQgF8tS+vc/vWObqM6a0w8/g6cEN9UuF+S9xswy8OmSlQVNnqC5rEEO7Ilv+FP1BNiI3fApMrDSEShMQSkOpWYcyzVRvv8gI8v4fOBmVD5RQEips99ng5c4PlKUv+AEf+X9faM9PKP1ft9h9RJ/T+/3NuOLozjKtFMQt1FQygKQTvW46QdJx8tRdMxJJ/wDkUR/4J260HePMmAUc2Wk1PKPhDpGmvc7QNO4sTOSRYegLjvWOl5kjm3PV8VxSTIlqmBSVKa+YFSjo527MBoI83QPtuLHmzMst8y1k5WQ4dtlKoANH6GBeJ8SzEJdg1e39fp3gfC4woHKkkmrqBp2Gute945JTWWe/COxf6WO/LPQuJ4zDqUG8sBEuWJdElYyzT/0/wABq9rRbzeIykIJKksHPlgvmP8xNVE+3e8eTjETlqICcrgOVdDqT9PaLLi2IypypJUqxUBU7sOtveK5epjCO3JPDhlk3f0+yy4PhUYzFTJ85QyJdgT8SykgNslIZv9vWNT4WTJw0oyxNCnKVuoh+aWh7dQY80TxdUtISmWph/Kan2iHCccmJqUE0AsQwDtpBh0wVvd+zGXK5t1we0/5tK/7iP+Qh3+aSv+4j/kI8c/z5bVttlf6w2dx9egZ7Ut6RbvL0S3PZk8Rlm0xH/IfrEn2pP4k+4jw1XiRYNra5RUv2i64TxUz0klgQbd9qQ+6vKDc9ZViEi5A9RDftSfxJ9x+sebLUU1KmHWl6bdoIEyYAOY+8HegG56D9pT+JPuIX2hO49xHm06epy62PdX0eIvtLEHzTW1VfrD70PYbnqHmjce8dEyPLjizqtR6ur9Y7nUW5zcU5gdaw+5BhueoZoWaPMhjV/jV/yU/zMdHEFj7yz2Wr8zB3Ij3PS3hZo80/zNW821gtRP8A9oeeKLDVnMTfMph35oO5EW56PmhR59/nCh/8sz3VCg7kR0zzrh0vJLKtVW0pp+ZhgUC5bQV79PSDZuHUvlQHCRXt+rRCnw6ugqGL5thsa1948jC025y8nb1GyWNeABOJqxcEW0iX7YwIudu1Y4eAT3KgAUgs7ggAvU3po/WJk+H5pcDLUb/un76x17HHpIkrq96Wg7CnIQaE3A2EdwXAlqShSEqU7sSCA4VZiN94nT4anqUXBSUMelettDClbG0E8W4gShJzUetMwf6g3itl8UVbMrZ+h3iywvBigETCkg6HfQCkSTcGlJDKGVN0hIrUkh9P0iWpJDjBydIjnY0pluS6iKfXU3sfaK6RNyIK1O5p39P3aDkyM5Uo5kkANymxsba09xW0FYfwsrEoC86UJSpkjMAVNc5bs9KbGJaXJ6ff4O1fBX4XH6sy/wBtUFAua1cdf3eD5WJGZKku59XbeLf/ANEFS8rrLFvgoo3LPpUDq1IfM4N5eWWAoGzlGUsC2un71EdEviuDh0uTM9isYS9blJ+UHYKgzqqR8I3O/wC+u0TcQ4UlKzaiAsvdsxTRmCTrXQG0TKQkhIDhZUwd2Ski9nJLv2AFyYxN7Ui+GH9TAJ83diq57/kIIwc/zVhJXlGVZJJb4UKUkOd1BIbWLyVwLDkEoUkqD0UCM21SWc0L2qYmw+HlIl5/LlEhSsoUSWIJDsaB221EUx4muTGR65WVmDxY8gqqVTEluiQf6fOGSpg8wFbgKSS7EtcJ9MwHpEWKxySovlSGYhCWAYpcIS41LU6xeYdMvEv5TTMtSGUFJQ4YZSAyQe/eOWMHKWtLY9HI/wDSWNel/wA/uVyVk29nhkuSsAM9XFifhV/WLZGDMslpYD/eCmb/AGZW9XiJOIynmU1Zn/3BiqZ5ssMo8gKJa6/Ee70/p+sdALtmSD1VFzhylaUk4iRLcsM6me+ot+kAcXw8rD5P4kmeST/0TmKWY81md79I3pnV0SoGUjKWUsD36HXo0EJWAmiX6lRD+0CL4+5DyiWsVZYjmeJVBmEsdCf/AMwKEr4KKAaZlqN7n6mOoL1Kyx0cgf8AjWKyfxxa/vBuzj994AVOUS7n2IEaUJeRqDNXmQR8b/JohUUDZu8ZhMxeiz+/WJDh5quo6n9Yfb/U1oZoV41JAqkC13+kdABtVmND2O/WKCVwtRUDQHroOraRbf5dOIzEsAGDD4ywbKGcDdRps8GhLyPtsIQWJIBFTs7jY+0JTqOYl+prb6xDK4bMFDVRNyGSG6A9othhVBgVW/CAzDt6RGU64ZaPT/7mVpNaqAI6M0TKk6gp6t/SLQ4JCwAoLCt0mh+XSx3ivXwqUVFJSC7gHMp/kWBeldoXcE+n9MGy9AfQRyJF8HUCwnZRsUpWR/ucPHYNX6mOxIp+HycsvO45i6qsQ5YODcV03iSdOTkUQVEpd0sL335gz7Q7FYEpnHkzhYHOklUuiQSEggED0u9Y6nhCyeZL5kqPW7el2G7FrRzNziq/B2LFCUnL8j+HKeRNJLg5A9CGzE07NtAQxVQgAnmAfTKpVcz1+t2i84RwkowSiqWrMZgJSCAqji9QKF7aCKjC8IWmcFJcIo4UrmNFHQMakVpHZdSin/3c5e1dy8DcPjZyciisUmEANRIKkirM5tFxivEE6UM2dFc7goP3SAHZT6k+kZZeIUnMPLVRRNQfi39Lxc8QxaAmXnDkgM4o61jbuI7GRRdo4tnSorRLGVy6UMogpnht35RUEGpjLYPGpUUpWFeW5KwkjMRVgCxAcsHb6wuL4pSM6A6S6SkC5SElw4N3UfSmsQCVLlSTMzjzlj4UklnBoahjZ7isc+VRdXyWxWraG4/iX8QJli4Zs2Zi5LPqQGD9InlYnKpaQpQKSAguphpvAnhjDylrXnUrOGypToHqS6TegGt4uMR4dQrnE0hSi5SHcEHVwPlCUoObjfy2G1LSn4J8JjihSQcyiUBROdTEnoD6/wC3rCxkqZMYoBJSlwzBmmKuWoyaHpDcFKHnEZqBASNPhJB+VPQxT8X4qqTnQDlSwAAfV1Fw7NUABt/UzLuR+PsMTUJfL0F8UAUlas4CRLqr4nJUGSG1r6CIJBWshYQpSSGSoJLXZ/leKrAyzNySKoAdcygNw4+QA6PGpXxXy0oSAKpDfQAJ9tYkpQg0pFNEpJ6eCXDzsudZPKlQTWnwhD/J/aM/xri4mABGVmzFSUAG1rOzGDMVxfJJUCnOZjs5olxU0uqrtrFJOkHISGOUBSmFXfKlLXoHPoekWTWRKXkxvj1Q8CUohKX1DjZIJJYD0SfWPSP8JsN/CmzT99YSDuEBy3qr5RiBg5aUBU1a+cDL5dWZGoIrrUHaJ+CeIlykgSlspIUxVnyZ1OTmAV2H6s0UjURSlcaPWfEU2Z/7dMsrBmYhAVl/7Ycrc/dFnMYXx3OBxZl5SyOlHmBKvzEcxXi7KWXMmLISCSAQkkgPl5mYl7ExTTuLjzPNFDmcElyrlZI2/vFJtLyQhbfACrDoNctern5O0OlZRZ76Mw61aDJK0rmhJLZlADT4rdbtEsvh0vK5UK7ZlV1GtYg8h0LGCug0f5COeWmrH0NPpFpJ4fLYFszk1BLD2F4mmYeX8Ibozn6ltrbiMvIbWJlMMAq5AA9vlEieHJer2obfXSDpXDyFAJBOayUuWIawFf2dotf/AE3kTnnzESUbqIzHpl/J36QRlKfAOMYclAnCAG/Y6xYYLh00pzqaXLF5qzlR6PVR6B4mVxOVLl58LKExblpk49w4QwA+X5RIcGqelEzEKzKDKKlWTqwFki1h84TcVu3Y93wqOSJQYmVLJWSeeYWYPcIsDs+Y9oJlcOUS5/5KJJUfUu3W/aIDNK1JCKhL6Aeo26Q+TgluS+gT8ID/AO46RCUnLYoqRZCWSzMVCn7PrDcVOKWzqFKskim1g96PSG4bA1dR5QXowTezXgqdw6V8KfjIqfa4YAudA2kGkzqKgcUD8oJcXLgepPypB2AAUWUk1euYA0NGyXd46nBoQRRDNQO1Nt2fSJ5qkywrKjORXKjlftSpZqQ6FY6TgkgAAqA0D/qHhQ/CT5S0BTM9wQkEHUN3jkFMLPOJvisS1qRmWMrhwXHtFtwLjnmOoKzH7zgDSPP8ep5qzutX1MafwWj+HM2c/QRPqcMYYdSu9imDLKeTS+A7jGPxC5iBKVNEsqAypSKBJAWVKSSQC9HZ8piwx8grSAklwpJJZRsoHbZ4iwCBKRl2Jh83iKQLxxvW3FxXH8/c6vjTUnyQ4vGB5oDG1jq4oXHUwOlMtf8AEmLUFSsqkIFfMUClTdKoGouYqcQslcwoSK1YKZ9yr1BiLE49wkOUsO+lfSPUg8kpKUjz5qEYtInUFTvMnTDVINbOr/8Alx8oBwcpc1SUElRWrU2H9nMFI47KEsJyhdGbM/MdSBS9YK8OpAecrKKH/UBZzGZzcVKVfYcYJtRT+5dYHCZJWYBlBJADkhg7Bj+TaxX8Q4p/EI+6EpL5SavoU11T84FxHHVqLB0J05SP/IP+UVOJx81nQjlJYLUXBvUJ2pq8c+LpZatU2VnmSVRRf4fi6UJVMSoEhnHML5mblvcsSKA7RUTEpmIXPnL58zhBrn1cnQOzDXpFVOxCkoCVqKiVOWaoO2xaghp4apQACuUkgHVmJf6R2Qx6FpT/APDmlPU7o0eGmpkITzpXMVzLLktmBAFjao6l4lwv8UywZyUA5iSA6+QAgAOHJcUBfpZ8r/ly5CuXMoEXS6a9g8HjzAhJzFICweYkKQS6TWhZiHjUYaXfkUp3sRKnrXlll84JYCnMVF6abf7YtJfDx9mOVSSu6hQkfEPielwWiywHhiYazVhaQxSwLpLXzUJSzBuvSC/4MtwVoQdDlKyW/EBr7xpSp0DhauzO4bBkAZQolq5lqSn0y6V1McmcEnmWoBGVWZxsaNQk0DPGhxeIzZGJNQAUS1c2bLptXQmLXh80TL5UDdWYuxblKUks2picstGo4rKfhHB0eWkTCrM1UgvzCjtUAkN+6Aw8PAmpyh0FBU2WxRQvp94RpZuACkFUky1hAJWAWUzGzgPXaM5IxbTCpIcsQDlUoczOCRcuAC1XjnnkbZdR0oiXPRLOYpScrAcrKckBIiTBzcPNmKzAomrQqYygspU16hmL9DAniTDGdLzSRzAgKDkqFQRRrdSxFBVw9DhZk3CzB5oSl0KSkk5lczPT2vtFIQk1qQPJH6Wa/hODXNImyQ4I5tnFgouzgEdYtP8AK8LhwZk+awcnK5DHUB+bagAsIzWN4uuRJSqTMUgqFVcqkqIUNMoahURe+0UUhUzETAtZKhcqVUqtodP7RWoY95bv+CblOe0XsbfiHi+aEFODkCWn8a2BPUJ//R9Ix+Ek4nGzT5ilkj4ip3A2AskfsCNbwnhilpzKonTrf2t1jR4GUQOUSwjQ9ez1PWJd6c1wPtwi/wBSr4XwKXLF1rIvqLWLQcpCTRQLbAdtH7RKqVm1Ox0bow0jk8plgXAJCQwJUCra7gVjGkeokl4dKQyZeXazmBpqiCwADfeNb7B/rvBExBuATUB9akD6HSO4nh/KQHG5vbtY/rGuDPIyRJH3u5VQ12gLGkBSXUebR7tVyO0PHCsxzS5hZkvmAYKBqQB6R3HYaXKaatOYjoSXItyihgAeZaLlGYaEnKM2jPT86COoxKAnn5lGwANegYsPeG4HHJUSQAdGa3QuKBm13gnET8kpSkjnA1tXZhCYFxh+CpKEllB0gkMaEhyKwozmHxs8pBTJnMbMuW19MweOw9S9Cr9Ty7DYjCTlEKQEEgnMmaDV/wAKwCCbxbgysNJZKyQokgFsx7Ma+kecONvn/SHYaYUqBFG9YpLp9X9Tr0Zjnrxv7NjJxoWtzMTaxC0HU3gdeNnLcykpCBQFXMetTp6awNgcSVjLmQrMWayraf2iX7WtP8OYkM17ZX6ChJ/OK1XBi/YNikTlHLOXYtlszV+EUhuJnkMAWKWIpfRukS47HhaiEgsSTWlwPoYiTgpi2yIKu1vUw1bW5l0nsR4eSnO4sebt0iHG4dSCWKjLCgSM1Goa13i5kcFm0JAQwI3dzq19NdItZXhxxzqDG7JAfvAn7G16M5JxYLJGZLmnPnTWwIP1aDZ+NUqVkKFFbpokcrJfbd/lF5L8MYdJogKY3JN+1oORiEJty9T+cZaTNJsyWG8Lz1t/DIA1VT6xoOG+EcgGdbs7No9aRFxHi04KKQWAsU1d7X/KARiZ2UnOslz94s46iG2JIteIyZKEtKUDMChrXq5iWVjjKSEJT5mYZgopYczUo+axr1is4LNWpZFFDKCodQCMwVckktljUo4XlkSSlKRLCEZ2UVBKilzmrylz22akQk0siVlE/i9ikn4zEKDIZKCGKctA46m3pFrK4RKQhImF3DBTWarFrigANDp2qsTJVlmCXMSUkkpJ1q7VFItJWIUpNeUgs9DdJqA3X3ETyyk9l/BWFRVsQloC5QAYJUkpqUlTEfFv9Y7xCZkRnQCQn40mq0uWf+ZDlnuCQCKgmoxGGlrASUlkkuo/Gt2+JV2iw4cyCASCgggIPM4NCkPUApKgRUVBpeB9PNLW/wBjKzJSpBHC+KJKgSWFQex/Q5SejnSB8RN+zTFSVTCkywClRAYoLMwAYX+ShoIopajIxS5L0Qpgd9vkxh3iVIUAoggiSlIW5ZwrMQ1qV6xTFDQ9SNZMmuNUaHhPGUThNJUJYlhgoglS1qBsBdgAr0EYAlU6ZmUSplVrUt000i9w0qacLLMgsUrUVLICGKgwDpOYuMzvem0XPhX/AA6Z5+MSFEl0yweVjqoA9bdPSNa95Sb5I6KSSAOG+GMXiZCQrKlIUeYmwbYVVX841/AvD6sOMvLMehWQwbZKACwBu5Dv0i5wy1BLMhKRYJtlBbUUb2ET+StQISNqvlHyFrfpGHLVyb44BVSwkUZ63pX0t37RDNxBALMopIepaulbHXWJuMSRKlKWtRIDcopmJLAfN4r8BiZSlGpWxBYlmtVh2g+wgh/LBUpOvMKKc0ICXOrCpO8SI4iFqSMigS4JykADcDo1/eB+LlCyhKrVoCejWPzO/WJ8FkTlANVdzYPfWjVEIYR9vWkhCZZLXU7Bg7GtT8q7wRiCZgUHAfXW9Q4pv1hZN9X7NoOkclqS+Q7D10cgaf0jLGh0lQTcgNQnUkadNYfPUMwIICTcnYau9g4f3eJ5KgRcG9TVt2I00rDkyElLIa1Ltb5d4VgNwuAADMnKokpUkM7+tC0VvE+FTEsJYFSxJNALuz7PaLBMuYlQIFCkgijAioNtTE0viKVKUgVKRzbClsxo8LkODKr8NLeiqdFFI9tI5F+nzCP+m/ZdP/qfrHYzub2PGU8Ew/4ST3PXRPaGzPD6F/DLIPT9KxbJDWSG3P8AeJ5eJy0Km6bx32zmpGcR4Kmgv5iU93J+Qi6w/A0sAtZmEbBn9yTBkvES3Ygvup27fSkEzSygQzNa3vvA2xJJAGL4fKlpBCBmJFgH2+IxNhFpUpQDjUOz+whuNSZqLsGBe4BdhbWpiPDBCknygnzRyqUCSpx/KSwNiQ0QnNxklvuVjFOLYS+VfI62vTtb3hTJpqlm1e4cn5tWkPRhSlOiVZUvqCq1A71aApEyb5quYFJpltlNAXf1LxckTmaAU5yRag277dekETsOmtSoM4oX9TS9NIrsdPBmglJCUlioihHT6xcYaaSaJBtzVAqB76+8ZtDplLiFsoHIyTQJpQJJcks1LxaSuDlkKNUq6CxbcgNWhh2N5RmLOlTKYPl1BiVHF3SUKUSkDlBDkVein+GpudI5p6m/ityypLcCnYxElRQhBVNQrmCAAAafEo/eFmDmzwRhuMEKByrlqSnLmopBDNzC+VrgpIpWK2atRYIAABJcBiSS5cjVyfeOy8Vl+Kg9opDo0958kZZq4LrF4FJAmoYJLBSEkEJU1MpvkUASNmIe0DryoS6iANf3rBXAsYJ0qclADJTlcD73xJYAVII/8o894ziZwWUzgpCh91QKSH6GLYJqNwfK/kxkTlT8F3xHxKgcssP1/QQvDuIQmYrEz0laEcqATQzFuHI1ABOwqK0aMjnBfvbUxOOJ4iZL+zpUvISD5aSou1QyX0IBs9IMlzVBFKJdcenibi1qTk+FgZbnOso11UoE5Xb7vuyXgcSuWmSEtkGYaEvQg5izjakHeHf8OZ6lS5s1WVCgSQC00EOwYihLAufrHouAwaEKVLTKJcBSlGodmubqpYRHaNJbl07Xoo/AfDJkmXM86WxJDBQqClw/MGG4vGzOPcMUtSgsGERyUgULvp7baesDTMYalJzVIFifQC/rGXu7BE/lOGRy7Eh73veCArykMSSwuXJgKWohqFy2n6Vh3kPVZJB+5YEjTLfc9WhMaKfxXJXihLTLbKkupVakhmT+JhmL0HWO8K8PSpKUgJJUzKNXUC/4TatYv5yUAMA6h7gA3L+sRpKlCoynQU/DVwD9Hg1OqQURSMKlJypSlk2pmYatrUavEqQwcVZ/Sp0AbetIatFQHSNQX5lEUVT1gtKHZjzLBLGlKXFDAM4EEMf6aiOpkPY/FSmkWaZIyt+EAa6fP5wH5ZTcaliHLDtBQiAYcAFKauGOrUoSmlDWAkTQlCQrKFlWUVcKP8o/LpFlkVlIcpUBRRFNnqer37xVYbByhOJC0rmAKIBVmNTVguo17PBSAsRIMxwfh6Fnr7+ve0KTgE1B6AglyzDU1Ot7wFw/EHzilQIDG1Mvb0egi0nYI5SlyQDmHMc1Kt72hagolE0JoCkAUAtTs8KBF8QlvXOD/phQ9SFR5phkJKmck6Pb2h+JUAgMH0Ab9/swJgZgCwNvXTU/u8GLxDr6Cu8dRMplYwKVlYk9qD3/AGYmwqVEEk0DEgWp6bGLGfOQVMQwZhYOaBwesLAykqzWcljrzetmAEAhS8OMrEgFZByjYdGjnCOHj7PPmy5ZEwT1JzA8xCSlhlIaqTU9ImRhCeZJsSmmnYnQ1r0PeLTBYhaEzDKLELCimhScyB8QIINU/OODP1NOolow9lJhppSCwd6+9TeJftASXAdRc7sw6/ukWuIwSMSAqWgS8QA6pQfJNFjkBDhdHa3zIpcNjfLdJS5sXoQQ4bo1RvHVCfcXxJtaeRv2HzRzrObKQGsAas24rAOCXPlTVJDFFlOXszZToW/rBk2bmUVMA/3U0FN94a/9ovDp2pW3/YxLPtSJl4gkNQbgfqaxGEjX+kBYviqJernYRQ4zjal2oNhF/jHghvLkv8XxdCKCp+UUmI4guYWFSSwHUlqRWqm1AuSaDrE+ExSpKwtKilYNCKNXfeIznexSMTeyeOnCy5OCSnywpImLmpSV51KuQCRnLgh7BgGpGK8QrE7ETpktS1y8xZUwjPlsH9iGGggniMydi1Bc9aiEpABPMWFQKMzlzFvwrhK54SnIPLBoTRJbvqDo28cUIqD1efJ0PcD4V/hzipqUqypSlSXBKqsRRwATG14N4JEllLZUxrpAypZrOH9aXPWL/huZJyAFZCbD4djQkM7dILRhVrKgSEpGxBr2D60hymNIjw8rKA6nKbtRujWJhT8QVS2QkOQxJOUhxsKvU0g6VhEtsr5X1YtDV4VKVPUhvT9XjGo1RT8O4EUoyBRLO6zS+xs/vB+C8NokgiWBW9a+pvFhMVRhy9R6Xp87xyZKcuaVf2gtsAfDugVOal0pZ/m35xXY1K1LlraxcvZLOKjcjW0HgOtionM7EBhRjcEtcbWgYSwZhKw4Pw5alhT4hQHWvWGkKyQ8Q80rCHFw5QSBsXs5ce0Sy01Ae2lH1f6Q1koKmKurkMC2o1q2+toGHKoqTdTVqbaX6xpRByCF4YJOYHmCW3d2Z1Q3AzRmJJCimgYAnLsCbB+8RKk3GYupy6izPT2jpkkKLD4zolwCKO/ajRqjFlhL4snIFEqH8rWLtXTo5gA8ZCgUkHmsLkOKuBTUUif/AC45Q7E9asSNnHakdkYYZmCUuoF7gEWJYPV9+1IaiFj3UoAKmJFQAdS+4e+lIruLcALBclaUuOYfe65VO41o3qItThGTQcrUahIa1yaekPRhyqW7GWoNchVAX9zWkOkK2CcNwIlyUhZzkkOST8Rpy15TpStIPxJKZZUhIzPzVsGNRuQWps8U/E8aUkZZeVThlKbZi4Hc0vE+JlLmpSapKgAcouH2UdO8K7HVCXjZX3lSyrUhyHatXhQbK4PlASDQDVn+UKFS9BbPLcPhjYEhzsKnVwdKxKwcNVZP6gfKD8DLonMkmtbBmcd9U2hmKw4zhXw0I7V29WijklYJFRi2CkkgHMaaUodfX2grDzMi1JKXc5wHuDdzu717RFxPw0mec1QWAbRgNz8NniHBz0y0i6lAEXpff3trElN5ItRW5uUdG7CZsxa560odGGRQvRUxmNwaAWP7YefjJaVqyDQZfLOViN1D6dTFfjMStYyAnKNBQeu57wIJGWL4unUVTRzyy+jQ8N4upUxIUHLgIWn4kqJ11IfUf2s/EGGC0JxKU5cxyTBQALApQAMCkfsvGNViwmpLERtOFYz7Vg1hSgVTJbs/NmSsoSo7Vbm6V1iWWK6eayQ44aNRbyRcXyZnE49KBUxQ47j5VRNBDuNeGsXIR5s+XlSSA+dCql2BCVE6GKmTgVKGYhk7/pvHX3VJWnsRUHY1U0k7mCpeFIYqoNv1aHyZYTa8S19IjKd8FlAEm17aD9IZKJUoFNSC5B13gsYV1BOUDcmgFrn9I9G8PeD8JLQDMTMVNLKq4CXBtysKEE6xhy0oaVgPAPDypjFeVKWBPMCS9QMqTqH2jYp4cg2egyhqMA1qUsPaCOF8Gl4dCkJAOYu5VmOwdwKC1qvFigI+EHT6UjnstyQ8NwwSOVblQHdrvcv7+zwYkMaAd2b294jyszfsbfSHKX3+v5xN22aWyGpUa7g17RIEkhizf229YrF8NdZmrWovo5CGBOgvBiJgLMaaNZgLvtFFEy2Pn45KRcVo5Bb0/QQEpPmFJJUXqEk5WYap9odPlqUM2U5XZJBck9PUlm2jo4Wt3CSBo4NO71rUfpFUqMWP8wBTMcydRazBy9S3q0NTKKnIYPmsG+I7PU0v0iZGEepop2L6dn/d4knpQkZlTEZSWu1dgRbX5Q6AhGGa+p21bt0MPl4PQCul2/dY5iJtTlUHFwwUQWcd4JExRZ1IbR0k1qKV/bwWKgaVKBSSFA3DMwzP95xQQThxmSUgKaoOoSUnU3L9RDJUkhRzF2JKfui1t263pHZOKCVFFbOGDvRql94AIQmYWKlAULpKXBJLAZg5boHPaAE8bQhSk/GEHUFTrYOQVVSxp7xZYnFZZa5yuUollV3SAkZvqI8u4RxAiSpTjOSo1F3It1vGkhNno/CvEspVMpQTRv3rBMni+eZksUkU0qPnf6xj8DNQt8yQSQxvQ9Gi1wE0lmSCkJ5lEP2dq0b5XgnHbYIv2GcfkGbNEsKAIDmlGp1/mixRIXyJlzXyBlgs5eoIGjHTbtFLMlkKBGZsxDDmASBmBdXpZwHvDp+PlJnmaoqohhkGXQlhUZgXuPlE0qNNmj5twOlKQozyPFCSH8ol9SQ/yEKNUKzNyJrFi3NuWtfsxEA4/iyXOQlRc9Egd77W2iknT1LLqL1drJrW0NjqXTp/UReavpCZ+OUuhNPwiifbX1gcpe8JSwIAxfFQmgvF0oxVIk25O2GLmAdIrcVxQWT7xVYriClaxBJBUoAVJ9PcmMSn6GkXnhrhYxuJCFzPLlp5lq+9leyQB8RNNhfofROMeKJEopwmHyNLZAQlQSlDfiWaA+5cl2vFZ4P8IeVJzTZklBm/GrzUFSUvox26tV4x0rh8tMxZSTlKiUg1ZL0fejUjyptZ5u3suDrjFwSNd4lky1YaUqbORNm+YTkQsKlS0gK0BLlyKly5jMT8aghhXoGemzxBipj/ABfCiwYBNTVgOwvAwKTUTQkiozAEgsLRbHj0qhSluQkMWZ/T+t+kES8Kr4lKSkaJfmV2py26x3CYIpU6vU97XPzjaeEPBhUsYieB5aSMqK8ynBBOyRdjeml7uobsmrlsT+CfCjf+5mghAcykqudlqFrW99o3S1kKCklIzMVMkuWvV2/tAuMxYQ5a9bm9BQ6aX3iTDIK6hm6hmVr7bVqTakccpObOiMVFDJqj5xcOwfNoKaUvrrBiJAAcfeuQHewqR2HtBiMElSBZzrqYSZBDD7oZtO9tI1oFqIEUdIBpqfm28NlBQUSah6BhTr0avvE+UE2r9f2frD04Vqs1z6GNKImyLE4jVIL7Cr9Bp+zAJUEkOMymNrU+guaQepJJoG0drh9PcwxWH31IDt+gjdGbIsPyoChzlnDvc0DD1+cGEEHMVVYA15afywNPkkmpZGwcE/6jtTSIDjEHlSTRqGtCWYH0au8AgTH4r4srO1waEh7a6AO7RSqwqylK1MVS1AkbaWrX4YvJ2FQfgKQX2pqSPkfaGYlRCHTlUog1cAVY1H6wjVA4kZyVpWU8rFSXq7/Rhb+x+FwpzpWsqVlelcocHo7tvAuAmLSjnUkMMy3BSAkPVJFQ12iNXHQEkqUlq5Sl+Z6jQGn61MAF+yVMcw3qLfO/5GAMdx6RJmVHOaGgfQB9WjMJ4wfLmLCylzq6jShtrq7aCKKfwxS5nnFZUdSNO7msNIT2NX4k8SpVh5yXqpJQKOOZLFnNBU6aR55hJmUAZiGPpZi/sPeJ50zOWKiAD2Fblt4GRlAINNe4/rtG0qMs0+HmEB6jfo532i58P49Qm0oCKmjmu2+vpFHwrEiZLBuLObON32DRoPDaAa3ALcrNc/R2h2I0PkhyU6jc/Ib6egpFVj0IEpSSnNlqCQCQBsa6X9YNlqKCQC9TU6GpqzAaxXcQ4iggkLBWlQagIKgSm70Ha3vGaNE2FxMkoByu+pSa9aKhRnp2PmZjX2lkh9dYUOjJkytoFxWPCYUKO5ujmRUYriZVFbNmPChRFs2RhTltzFxwnhv8SpIKQ/brSFCjnyya2RXGkywmL8vlAS4fmygqY/zQHPxBDqFT7RyFE4clJbI7w/DqJDqygE5QPiJ1D6CrOTHpHB/Bckc83NzB/KSRlyKo61MSpVzfVoUKNZXXAsavkmOGwmFxCZcuS+egz8wBvyigG0WqeIvQUSVMxq3c3NLiFChPg0ti+lYLQJST+IgGu7bxNJwywACX3O5eFCgilQpPcNlyE3b67w8yQdI5ChmReU0MUmFCgAjWoD3A/IflDJ00JZyzn5m2naFChGkAYnGFiEhza7BiKFu/aK8rOYAfCDV6nox/poIUKEAMualSlDKbkGrCguwNb+kPxeHdAFksl9CRTbsYUKAYLj8SW8oBOU0dTs6W0r06d4quIYWblKmRlSSravT96woUaEd4Pw7PyrJDMQ1aF4Kn4IIJCbAU35mI6QoUJ8jMPxNTLqGLml+8DpWKbF7dR+v1hQooTLnhEk1ax0c1c5fnFhwzjIkTSkEZlTFMGU16OQ9y3TpChQhheO4xzqmBUxMxiMgIKSSCHJOxYj2izwK0zEAzcwZOYs1O7O5d2bS8KFCaCyRfFpCSU+UadoUKFCA/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8" name="Двойные круглые скобки 7"/>
          <p:cNvSpPr/>
          <p:nvPr/>
        </p:nvSpPr>
        <p:spPr>
          <a:xfrm>
            <a:off x="2190816" y="1000108"/>
            <a:ext cx="5279772" cy="725804"/>
          </a:xfrm>
          <a:prstGeom prst="bracketPair">
            <a:avLst/>
          </a:prstGeom>
          <a:solidFill>
            <a:schemeClr val="tx2">
              <a:lumMod val="20000"/>
              <a:lumOff val="80000"/>
              <a:alpha val="70000"/>
            </a:schemeClr>
          </a:solidFill>
          <a:ln>
            <a:noFill/>
          </a:ln>
          <a:effectLst>
            <a:outerShdw blurRad="190500" dir="2700000" algn="ctr">
              <a:schemeClr val="accent1">
                <a:lumMod val="20000"/>
                <a:lumOff val="80000"/>
                <a:alpha val="90000"/>
              </a:scheme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ru-RU" sz="2400" b="1" dirty="0" smtClean="0">
                <a:solidFill>
                  <a:schemeClr val="tx1"/>
                </a:solidFill>
              </a:rPr>
              <a:t>СТРУКТУРА РАСХОДОВ В </a:t>
            </a:r>
            <a:r>
              <a:rPr lang="ru-RU" sz="2400" b="1" dirty="0" smtClean="0">
                <a:solidFill>
                  <a:schemeClr val="tx1"/>
                </a:solidFill>
              </a:rPr>
              <a:t>2017 </a:t>
            </a:r>
            <a:r>
              <a:rPr lang="ru-RU" sz="2400" b="1" dirty="0" smtClean="0">
                <a:solidFill>
                  <a:schemeClr val="tx1"/>
                </a:solidFill>
              </a:rPr>
              <a:t>ГОДУ</a:t>
            </a:r>
          </a:p>
          <a:p>
            <a:pPr algn="ctr">
              <a:defRPr/>
            </a:pPr>
            <a:r>
              <a:rPr lang="ru-RU" sz="2400" b="1" dirty="0" smtClean="0">
                <a:solidFill>
                  <a:schemeClr val="tx1"/>
                </a:solidFill>
              </a:rPr>
              <a:t>Всего расходов </a:t>
            </a:r>
            <a:r>
              <a:rPr lang="ru-RU" sz="2400" b="1" dirty="0" smtClean="0">
                <a:solidFill>
                  <a:schemeClr val="tx1"/>
                </a:solidFill>
              </a:rPr>
              <a:t>73376,0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9" name="Rectangle 14"/>
          <p:cNvSpPr>
            <a:spLocks noChangeArrowheads="1"/>
          </p:cNvSpPr>
          <p:nvPr/>
        </p:nvSpPr>
        <p:spPr bwMode="auto">
          <a:xfrm>
            <a:off x="0" y="21383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1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97977341"/>
              </p:ext>
            </p:extLst>
          </p:nvPr>
        </p:nvGraphicFramePr>
        <p:xfrm>
          <a:off x="1119188" y="2347913"/>
          <a:ext cx="7164387" cy="4162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535</TotalTime>
  <Words>265</Words>
  <Application>Microsoft Office PowerPoint</Application>
  <PresentationFormat>Экран (4:3)</PresentationFormat>
  <Paragraphs>100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2" baseType="lpstr">
      <vt:lpstr>Arial</vt:lpstr>
      <vt:lpstr>Arial Black</vt:lpstr>
      <vt:lpstr>Arial Cyr</vt:lpstr>
      <vt:lpstr>Calibri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Reanimator Extreme Edition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Роза</dc:creator>
  <cp:lastModifiedBy>Пользователь Windows</cp:lastModifiedBy>
  <cp:revision>95</cp:revision>
  <cp:lastPrinted>2018-02-21T09:06:17Z</cp:lastPrinted>
  <dcterms:created xsi:type="dcterms:W3CDTF">2013-02-28T17:57:35Z</dcterms:created>
  <dcterms:modified xsi:type="dcterms:W3CDTF">2018-02-21T09:11:07Z</dcterms:modified>
</cp:coreProperties>
</file>