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0" r:id="rId4"/>
    <p:sldId id="262" r:id="rId5"/>
    <p:sldId id="260" r:id="rId6"/>
    <p:sldId id="266" r:id="rId7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>
        <p:scale>
          <a:sx n="107" d="100"/>
          <a:sy n="107" d="100"/>
        </p:scale>
        <p:origin x="-10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6808510638297871E-2"/>
          <c:y val="0.12857142857142917"/>
          <c:w val="0.86808510638297964"/>
          <c:h val="0.728571428571428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23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230">
                <a:noFill/>
              </a:ln>
            </c:spPr>
          </c:dPt>
          <c:dLbls>
            <c:dLbl>
              <c:idx val="0"/>
              <c:layout>
                <c:manualLayout>
                  <c:x val="1.0973786740655985E-2"/>
                  <c:y val="-4.7043112501932487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dirty="0" smtClean="0"/>
                      <a:t>7</a:t>
                    </a:r>
                    <a:r>
                      <a:rPr lang="en-US" dirty="0" smtClean="0"/>
                      <a:t>4399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1</a:t>
                    </a:r>
                    <a:endParaRPr lang="ru-RU" dirty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895631372156672E-2"/>
                  <c:y val="-6.3101093405978304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dirty="0" smtClean="0"/>
                      <a:t>7</a:t>
                    </a:r>
                    <a:r>
                      <a:rPr lang="en-US" dirty="0" smtClean="0"/>
                      <a:t>2800,0</a:t>
                    </a:r>
                    <a:endParaRPr lang="ru-RU" dirty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4616"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2016 год план</c:v>
                </c:pt>
                <c:pt idx="1">
                  <c:v>2016 год факт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195</c:v>
                </c:pt>
                <c:pt idx="1">
                  <c:v>166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98464896"/>
        <c:axId val="98466432"/>
        <c:axId val="0"/>
      </c:bar3DChart>
      <c:catAx>
        <c:axId val="9846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44" b="1"/>
            </a:pPr>
            <a:endParaRPr lang="ru-RU"/>
          </a:p>
        </c:txPr>
        <c:crossAx val="98466432"/>
        <c:crosses val="autoZero"/>
        <c:auto val="1"/>
        <c:lblAlgn val="ctr"/>
        <c:lblOffset val="100"/>
        <c:noMultiLvlLbl val="0"/>
      </c:catAx>
      <c:valAx>
        <c:axId val="98466432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98464896"/>
        <c:crosses val="autoZero"/>
        <c:crossBetween val="between"/>
      </c:valAx>
      <c:spPr>
        <a:noFill/>
        <a:ln w="2537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3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0809055118110234E-2"/>
          <c:y val="0.10756958869297119"/>
          <c:w val="0.86800894854586164"/>
          <c:h val="0.733067729083664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561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561">
                <a:noFill/>
              </a:ln>
            </c:spPr>
          </c:dPt>
          <c:dLbls>
            <c:dLbl>
              <c:idx val="0"/>
              <c:layout>
                <c:manualLayout>
                  <c:x val="5.1222878390201225E-2"/>
                  <c:y val="-3.351838525479379E-3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sz="1400" dirty="0" smtClean="0"/>
                      <a:t>85795,4</a:t>
                    </a:r>
                    <a:endParaRPr lang="ru-RU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4933756364472346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ru-RU" sz="1400" dirty="0" smtClean="0"/>
                      <a:t>7</a:t>
                    </a:r>
                    <a:r>
                      <a:rPr lang="en-US" sz="1400" dirty="0" smtClean="0"/>
                      <a:t>1802</a:t>
                    </a:r>
                    <a:r>
                      <a:rPr lang="ru-RU" sz="1400" dirty="0" smtClean="0"/>
                      <a:t>,</a:t>
                    </a:r>
                    <a:r>
                      <a:rPr lang="en-US" sz="1400" dirty="0" smtClean="0"/>
                      <a:t>1</a:t>
                    </a:r>
                    <a:endParaRPr lang="ru-RU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5495">
                <a:noFill/>
              </a:ln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2016 год факт</c:v>
                </c:pt>
                <c:pt idx="1">
                  <c:v>2016 год план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95000</c:v>
                </c:pt>
                <c:pt idx="1">
                  <c:v>170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81674624"/>
        <c:axId val="81676160"/>
        <c:axId val="0"/>
      </c:bar3DChart>
      <c:catAx>
        <c:axId val="8167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7" b="1"/>
            </a:pPr>
            <a:endParaRPr lang="ru-RU"/>
          </a:p>
        </c:txPr>
        <c:crossAx val="81676160"/>
        <c:crosses val="autoZero"/>
        <c:auto val="1"/>
        <c:lblAlgn val="ctr"/>
        <c:lblOffset val="100"/>
        <c:noMultiLvlLbl val="0"/>
      </c:catAx>
      <c:valAx>
        <c:axId val="81676160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81674624"/>
        <c:crosses val="autoZero"/>
        <c:crossBetween val="between"/>
      </c:valAx>
      <c:spPr>
        <a:noFill/>
        <a:ln w="2541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</a:t>
            </a:r>
            <a:r>
              <a:rPr lang="en-US" sz="2000" b="1" dirty="0" smtClean="0"/>
              <a:t>6</a:t>
            </a:r>
            <a:r>
              <a:rPr lang="ru-RU" sz="2000" b="1" dirty="0" smtClean="0"/>
              <a:t> план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7</a:t>
            </a:r>
            <a:r>
              <a:rPr lang="en-US" dirty="0" smtClean="0"/>
              <a:t>1802</a:t>
            </a:r>
            <a:r>
              <a:rPr lang="ru-RU" dirty="0" smtClean="0"/>
              <a:t>,</a:t>
            </a:r>
            <a:r>
              <a:rPr lang="en-US" dirty="0" smtClean="0"/>
              <a:t>1 </a:t>
            </a:r>
            <a:r>
              <a:rPr lang="ru-RU" dirty="0" smtClean="0"/>
              <a:t>тыс.рублей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доходов </a:t>
            </a:r>
            <a:r>
              <a:rPr lang="en-US" dirty="0" smtClean="0"/>
              <a:t>91</a:t>
            </a:r>
            <a:r>
              <a:rPr lang="ru-RU" dirty="0" smtClean="0"/>
              <a:t>,</a:t>
            </a:r>
            <a:r>
              <a:rPr lang="en-US" dirty="0" smtClean="0"/>
              <a:t>6</a:t>
            </a:r>
            <a:r>
              <a:rPr lang="ru-RU" dirty="0" smtClean="0"/>
              <a:t>%)</a:t>
            </a:r>
            <a:endParaRPr lang="ru-RU" dirty="0"/>
          </a:p>
        </c:rich>
      </c:tx>
      <c:layout>
        <c:manualLayout>
          <c:xMode val="edge"/>
          <c:yMode val="edge"/>
          <c:x val="0.19027543997725072"/>
          <c:y val="7.3105871318851568E-3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22"/>
          <c:y val="0.42349726775956376"/>
          <c:w val="0.42248722316865539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3.030794817072303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6</a:t>
                    </a:r>
                    <a:r>
                      <a:rPr lang="en-US" sz="1400" dirty="0" smtClean="0"/>
                      <a:t>5741</a:t>
                    </a:r>
                    <a:r>
                      <a:rPr lang="ru-RU" sz="1400" dirty="0" smtClean="0"/>
                      <a:t>,</a:t>
                    </a:r>
                    <a:r>
                      <a:rPr lang="en-US" sz="1400" dirty="0" smtClean="0"/>
                      <a:t>7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422269010148288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6</a:t>
                    </a:r>
                    <a:r>
                      <a:rPr lang="en-US" sz="1400" dirty="0" smtClean="0"/>
                      <a:t>060</a:t>
                    </a:r>
                    <a:r>
                      <a:rPr lang="ru-RU" sz="1400" dirty="0" smtClean="0"/>
                      <a:t>,</a:t>
                    </a:r>
                    <a:r>
                      <a:rPr lang="en-US" sz="1400" dirty="0" smtClean="0"/>
                      <a:t>4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6367407473658724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654107174387401E-2"/>
                  <c:y val="0.12099114805574007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8.7457145047772744E-2"/>
                  <c:y val="-0.1630462326327291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65000</c:v>
                </c:pt>
                <c:pt idx="1">
                  <c:v>6060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</a:t>
            </a:r>
            <a:r>
              <a:rPr lang="en-US" sz="2000" b="1" dirty="0" smtClean="0"/>
              <a:t>6</a:t>
            </a:r>
            <a:r>
              <a:rPr lang="ru-RU" sz="2000" b="1" dirty="0" smtClean="0"/>
              <a:t> факт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</a:t>
            </a:r>
            <a:r>
              <a:rPr lang="en-US" dirty="0" smtClean="0"/>
              <a:t>85795</a:t>
            </a:r>
            <a:r>
              <a:rPr lang="ru-RU" dirty="0" smtClean="0"/>
              <a:t>,</a:t>
            </a:r>
            <a:r>
              <a:rPr lang="en-US" dirty="0" smtClean="0"/>
              <a:t>4 </a:t>
            </a:r>
            <a:r>
              <a:rPr lang="ru-RU" dirty="0" smtClean="0"/>
              <a:t>тыс.рублей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доходов </a:t>
            </a:r>
            <a:r>
              <a:rPr lang="en-US" dirty="0" smtClean="0"/>
              <a:t>92</a:t>
            </a:r>
            <a:r>
              <a:rPr lang="ru-RU" dirty="0" smtClean="0"/>
              <a:t>,</a:t>
            </a:r>
            <a:r>
              <a:rPr lang="en-US" dirty="0" smtClean="0"/>
              <a:t>9</a:t>
            </a:r>
            <a:r>
              <a:rPr lang="ru-RU" dirty="0" smtClean="0"/>
              <a:t>%)</a:t>
            </a:r>
            <a:endParaRPr lang="ru-RU" dirty="0"/>
          </a:p>
        </c:rich>
      </c:tx>
      <c:layout>
        <c:manualLayout>
          <c:xMode val="edge"/>
          <c:yMode val="edge"/>
          <c:x val="0.17887563884156729"/>
          <c:y val="1.0928961748633911E-2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11"/>
          <c:y val="0.42349726775956392"/>
          <c:w val="0.42248722316865561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3.030794817072305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en-US" sz="1400" dirty="0" smtClean="0"/>
                      <a:t>79735</a:t>
                    </a:r>
                    <a:r>
                      <a:rPr lang="ru-RU" sz="1400" dirty="0" smtClean="0"/>
                      <a:t>,</a:t>
                    </a:r>
                    <a:r>
                      <a:rPr lang="en-US" sz="1400" dirty="0" smtClean="0"/>
                      <a:t>2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422269010148323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en-US" sz="1400" dirty="0" smtClean="0"/>
                      <a:t>6060</a:t>
                    </a:r>
                    <a:r>
                      <a:rPr lang="ru-RU" sz="1400" dirty="0" smtClean="0"/>
                      <a:t>,</a:t>
                    </a:r>
                    <a:r>
                      <a:rPr lang="en-US" sz="1400" dirty="0" smtClean="0"/>
                      <a:t>2</a:t>
                    </a:r>
                    <a:r>
                      <a:rPr lang="ru-RU" sz="1400" dirty="0" smtClean="0"/>
                      <a:t> 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6367407473658716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9654107174387401E-2"/>
                  <c:y val="0.1209911480557401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8.7457145047772744E-2"/>
                  <c:y val="-0.16304623263272927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80000</c:v>
                </c:pt>
                <c:pt idx="1">
                  <c:v>6060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520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2.18750000000000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3874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1"/>
                <c:pt idx="0">
                  <c:v>2017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597.4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6548352"/>
        <c:axId val="116549888"/>
        <c:axId val="0"/>
      </c:bar3DChart>
      <c:catAx>
        <c:axId val="116548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6549888"/>
        <c:crosses val="autoZero"/>
        <c:auto val="1"/>
        <c:lblAlgn val="ctr"/>
        <c:lblOffset val="100"/>
        <c:noMultiLvlLbl val="0"/>
      </c:catAx>
      <c:valAx>
        <c:axId val="11654988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116548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96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Налоговые и неналоговые доходы всего  (план) </a:t>
            </a:r>
            <a:r>
              <a:rPr lang="en-US" sz="2000" dirty="0" smtClean="0"/>
              <a:t>68425</a:t>
            </a:r>
            <a:r>
              <a:rPr lang="ru-RU" sz="2000" dirty="0" smtClean="0"/>
              <a:t>,</a:t>
            </a:r>
            <a:r>
              <a:rPr lang="en-US" sz="2000" dirty="0" smtClean="0"/>
              <a:t>3</a:t>
            </a:r>
            <a:endParaRPr lang="ru-RU" sz="2000" dirty="0"/>
          </a:p>
        </c:rich>
      </c:tx>
      <c:layout>
        <c:manualLayout>
          <c:xMode val="edge"/>
          <c:yMode val="edge"/>
          <c:x val="0.42993197278911582"/>
          <c:y val="0"/>
        </c:manualLayout>
      </c:layout>
      <c:overlay val="0"/>
      <c:spPr>
        <a:noFill/>
        <a:ln w="23644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585034013605443"/>
          <c:y val="0.35256410256410281"/>
          <c:w val="0.47755102040816266"/>
          <c:h val="0.29700854700854767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BBE0E3"/>
            </a:solidFill>
            <a:ln w="11822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00FF00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00CCFF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0000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00FF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0000FF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008000"/>
              </a:solidFill>
              <a:ln w="1182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56589505217325875"/>
                  <c:y val="0.1888154818344042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Неналоговые</a:t>
                    </a:r>
                    <a:r>
                      <a:rPr lang="ru-RU" baseline="0" dirty="0" smtClean="0"/>
                      <a:t> доходы</a:t>
                    </a:r>
                    <a:endParaRPr lang="en-US" baseline="0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baseline="0" dirty="0" smtClean="0"/>
                      <a:t>1565</a:t>
                    </a:r>
                    <a:r>
                      <a:rPr lang="ru-RU" baseline="0" dirty="0" smtClean="0"/>
                      <a:t>,</a:t>
                    </a:r>
                    <a:r>
                      <a:rPr lang="en-US" baseline="0" dirty="0" smtClean="0"/>
                      <a:t>4</a:t>
                    </a:r>
                    <a:r>
                      <a:rPr lang="ru-RU" dirty="0"/>
                      <a:t>
 </a:t>
                    </a:r>
                    <a:r>
                      <a:rPr lang="en-US" dirty="0" smtClean="0"/>
                      <a:t>2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3</a:t>
                    </a:r>
                    <a:r>
                      <a:rPr lang="ru-RU" dirty="0" smtClean="0"/>
                      <a:t>%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50598334409947221"/>
                  <c:y val="9.0170613490067664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2000" dirty="0" smtClean="0"/>
                      <a:t>НДФЛ</a:t>
                    </a:r>
                    <a:r>
                      <a:rPr lang="en-US" sz="2000" dirty="0" smtClean="0"/>
                      <a:t> 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sz="2000" dirty="0" smtClean="0"/>
                      <a:t>19163</a:t>
                    </a:r>
                    <a:r>
                      <a:rPr lang="ru-RU" sz="2000" dirty="0" smtClean="0"/>
                      <a:t>,</a:t>
                    </a:r>
                    <a:r>
                      <a:rPr lang="en-US" sz="2000" dirty="0" smtClean="0"/>
                      <a:t>2</a:t>
                    </a:r>
                    <a:r>
                      <a:rPr lang="ru-RU" sz="2000" dirty="0" smtClean="0"/>
                      <a:t> </a:t>
                    </a:r>
                    <a:r>
                      <a:rPr lang="ru-RU" sz="2000" dirty="0"/>
                      <a:t>
</a:t>
                    </a:r>
                    <a:r>
                      <a:rPr lang="en-US" sz="2000" dirty="0" smtClean="0"/>
                      <a:t>28</a:t>
                    </a:r>
                    <a:r>
                      <a:rPr lang="ru-RU" sz="2000" dirty="0" smtClean="0"/>
                      <a:t>,</a:t>
                    </a:r>
                    <a:r>
                      <a:rPr lang="en-US" sz="2000" dirty="0" smtClean="0"/>
                      <a:t>0</a:t>
                    </a:r>
                    <a:r>
                      <a:rPr lang="ru-RU" sz="2000" dirty="0" smtClean="0"/>
                      <a:t>%</a:t>
                    </a:r>
                    <a:endParaRPr lang="ru-RU" sz="2000" dirty="0"/>
                  </a:p>
                </c:rich>
              </c:tx>
              <c:spPr>
                <a:noFill/>
                <a:ln w="35467">
                  <a:solidFill>
                    <a:srgbClr val="FF6600"/>
                  </a:solidFill>
                  <a:prstDash val="solid"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1505926725361418"/>
                  <c:y val="-0.29304907567182376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</a:t>
                    </a:r>
                    <a:r>
                      <a:rPr lang="ru-RU" dirty="0" smtClean="0"/>
                      <a:t>имущество</a:t>
                    </a:r>
                    <a:endParaRPr lang="en-US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dirty="0" smtClean="0"/>
                      <a:t>44137,0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6</a:t>
                    </a:r>
                    <a:r>
                      <a:rPr lang="en-US" dirty="0" smtClean="0"/>
                      <a:t>4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5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749056215594466E-2"/>
                  <c:y val="3.2695127768714777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совокупный </a:t>
                    </a:r>
                    <a:r>
                      <a:rPr lang="ru-RU" dirty="0" smtClean="0"/>
                      <a:t>доход</a:t>
                    </a:r>
                    <a:endParaRPr lang="en-US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 dirty="0" smtClean="0"/>
                      <a:t>3559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7</a:t>
                    </a:r>
                    <a:r>
                      <a:rPr lang="ru-RU" dirty="0"/>
                      <a:t>
</a:t>
                    </a:r>
                    <a:r>
                      <a:rPr lang="en-US" dirty="0" smtClean="0"/>
                      <a:t>5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2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-0.12763597750532946"/>
                  <c:y val="9.662594884056773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Неналоговые доходы
</a:t>
                    </a:r>
                    <a:r>
                      <a:rPr lang="ru-RU" dirty="0" smtClean="0"/>
                      <a:t>6,4%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3644">
                <a:noFill/>
              </a:ln>
            </c:spPr>
            <c:txPr>
              <a:bodyPr/>
              <a:lstStyle/>
              <a:p>
                <a:pPr>
                  <a:defRPr sz="1466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</c:dLbls>
          <c:cat>
            <c:strRef>
              <c:f>Sheet1!$B$1:$E$1</c:f>
              <c:strCache>
                <c:ptCount val="4"/>
                <c:pt idx="0">
                  <c:v>НДФЛ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  <c:pt idx="3">
                  <c:v>Неналоговые доходы </c:v>
                </c:pt>
              </c:strCache>
            </c:strRef>
          </c:cat>
          <c:val>
            <c:numRef>
              <c:f>Sheet1!$B$2:$E$2</c:f>
              <c:numCache>
                <c:formatCode>#,##0.0;[Red]#,##0.0</c:formatCode>
                <c:ptCount val="4"/>
                <c:pt idx="0">
                  <c:v>28</c:v>
                </c:pt>
                <c:pt idx="1">
                  <c:v>64</c:v>
                </c:pt>
                <c:pt idx="2" formatCode="#,##0.0">
                  <c:v>5</c:v>
                </c:pt>
                <c:pt idx="3" formatCode="General">
                  <c:v>17.600000000000001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644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76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346153846153846"/>
          <c:y val="0.24496644295302092"/>
          <c:w val="0.66923076923076918"/>
          <c:h val="0.46308724832214782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8020">
              <a:solidFill>
                <a:srgbClr val="000000"/>
              </a:solidFill>
              <a:prstDash val="solid"/>
            </a:ln>
          </c:spPr>
          <c:explosion val="25"/>
          <c:dPt>
            <c:idx val="1"/>
            <c:bubble3D val="0"/>
            <c:spPr>
              <a:solidFill>
                <a:srgbClr val="993366"/>
              </a:solidFill>
              <a:ln w="18020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FFCC"/>
              </a:solidFill>
              <a:ln w="18020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339966"/>
              </a:solidFill>
              <a:ln w="18020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00CCFF"/>
              </a:solidFill>
              <a:ln w="18020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FF8080"/>
              </a:solidFill>
              <a:ln w="18020">
                <a:solidFill>
                  <a:srgbClr val="000000"/>
                </a:solidFill>
                <a:prstDash val="solid"/>
              </a:ln>
            </c:spPr>
          </c:dPt>
          <c:dPt>
            <c:idx val="6"/>
            <c:bubble3D val="0"/>
            <c:explosion val="24"/>
            <c:spPr>
              <a:solidFill>
                <a:srgbClr val="0066CC"/>
              </a:solidFill>
              <a:ln w="18020">
                <a:solidFill>
                  <a:srgbClr val="000000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chemeClr val="accent6">
                  <a:lumMod val="75000"/>
                </a:schemeClr>
              </a:solidFill>
              <a:ln w="1802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7.9165054391738321E-2"/>
                  <c:y val="0.1080885154510112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Культура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1</a:t>
                    </a:r>
                    <a:r>
                      <a:rPr lang="en-US" dirty="0" smtClean="0"/>
                      <a:t>4760</a:t>
                    </a:r>
                    <a:r>
                      <a:rPr lang="ru-RU" dirty="0" smtClean="0"/>
                      <a:t>,0</a:t>
                    </a:r>
                    <a:r>
                      <a:rPr lang="ru-RU" dirty="0"/>
                      <a:t>
 </a:t>
                    </a:r>
                    <a:r>
                      <a:rPr lang="en-US" dirty="0" smtClean="0"/>
                      <a:t>21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4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549647991248833E-3"/>
                  <c:y val="0.16773768098608971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en-US" dirty="0" smtClean="0"/>
                      <a:t>450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0</a:t>
                    </a:r>
                    <a:r>
                      <a:rPr lang="ru-RU" dirty="0"/>
                      <a:t>
 </a:t>
                    </a:r>
                    <a:r>
                      <a:rPr lang="en-US" dirty="0" smtClean="0"/>
                      <a:t>0</a:t>
                    </a:r>
                    <a:r>
                      <a:rPr lang="ru-RU" dirty="0" smtClean="0"/>
                      <a:t>,6%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134288165144542E-2"/>
                  <c:y val="-0.19901739810052854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ЖКХ и </a:t>
                    </a:r>
                    <a:r>
                      <a:rPr lang="ru-RU" dirty="0" err="1" smtClean="0"/>
                      <a:t>благоустр</a:t>
                    </a:r>
                    <a:r>
                      <a:rPr lang="ru-RU" dirty="0" smtClean="0"/>
                      <a:t>.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3</a:t>
                    </a:r>
                    <a:r>
                      <a:rPr lang="en-US" dirty="0" smtClean="0"/>
                      <a:t>6</a:t>
                    </a:r>
                    <a:r>
                      <a:rPr lang="ru-RU" dirty="0" smtClean="0"/>
                      <a:t>0</a:t>
                    </a:r>
                    <a:r>
                      <a:rPr lang="en-US" dirty="0" smtClean="0"/>
                      <a:t>4</a:t>
                    </a:r>
                    <a:r>
                      <a:rPr lang="ru-RU" dirty="0" smtClean="0"/>
                      <a:t>0,0</a:t>
                    </a:r>
                    <a:r>
                      <a:rPr lang="ru-RU" dirty="0"/>
                      <a:t>
 </a:t>
                    </a:r>
                    <a:r>
                      <a:rPr lang="en-US" dirty="0" smtClean="0"/>
                      <a:t>52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2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7902493262856963E-2"/>
                  <c:y val="0.1084122837048115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Общегосударственные вопросы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1</a:t>
                    </a:r>
                    <a:r>
                      <a:rPr lang="en-US" dirty="0" smtClean="0"/>
                      <a:t>5825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5</a:t>
                    </a:r>
                    <a:endParaRPr lang="ru-RU" dirty="0" smtClean="0"/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2</a:t>
                    </a:r>
                    <a:r>
                      <a:rPr lang="en-US" dirty="0" smtClean="0"/>
                      <a:t>2</a:t>
                    </a:r>
                    <a:r>
                      <a:rPr lang="ru-RU" dirty="0" smtClean="0"/>
                      <a:t>,</a:t>
                    </a:r>
                    <a:r>
                      <a:rPr lang="en-US" dirty="0" smtClean="0"/>
                      <a:t>9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5755581311154237E-2"/>
                  <c:y val="-4.9932142599018195E-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ru-RU" dirty="0" smtClean="0"/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10382130390220405"/>
                  <c:y val="0.10629476807389923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Остальные расходы 13403 1,8%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9659857957035481E-2"/>
                  <c:y val="8.4465736186552245E-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Общегосударственные вопросы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11,8%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ru-RU" b="0" dirty="0" smtClean="0"/>
                      <a:t>Здравоохранение 5,2%</a:t>
                    </a:r>
                    <a:endParaRPr lang="ru-RU" b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 w="36040">
                <a:noFill/>
              </a:ln>
            </c:spPr>
            <c:txPr>
              <a:bodyPr/>
              <a:lstStyle/>
              <a:p>
                <a:pPr>
                  <a:defRPr sz="149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Sheet1!$B$1:$F$1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экономика</c:v>
                </c:pt>
                <c:pt idx="2">
                  <c:v>ЖКХ</c:v>
                </c:pt>
                <c:pt idx="3">
                  <c:v>Культура</c:v>
                </c:pt>
                <c:pt idx="4">
                  <c:v>Общегосударственные вопросы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21.4</c:v>
                </c:pt>
                <c:pt idx="1">
                  <c:v>0.6</c:v>
                </c:pt>
                <c:pt idx="2">
                  <c:v>52.2</c:v>
                </c:pt>
                <c:pt idx="3">
                  <c:v>22.9</c:v>
                </c:pt>
                <c:pt idx="4">
                  <c:v>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8020">
          <a:noFill/>
          <a:prstDash val="solid"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03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0.47939</cdr:x>
      <cdr:y>0.74411</cdr:y>
    </cdr:from>
    <cdr:to>
      <cdr:x>0.6402</cdr:x>
      <cdr:y>0.96379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34556" y="3097311"/>
          <a:ext cx="1152105" cy="9144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70" dirty="0" smtClean="0"/>
            <a:t>Остальные</a:t>
          </a:r>
        </a:p>
        <a:p xmlns:a="http://schemas.openxmlformats.org/drawingml/2006/main">
          <a:r>
            <a:rPr lang="ru-RU" sz="1470" dirty="0" smtClean="0"/>
            <a:t>расходы </a:t>
          </a:r>
          <a:br>
            <a:rPr lang="ru-RU" sz="1470" dirty="0" smtClean="0"/>
          </a:br>
          <a:r>
            <a:rPr lang="en-US" sz="1470" dirty="0" smtClean="0"/>
            <a:t>2020</a:t>
          </a:r>
          <a:r>
            <a:rPr lang="ru-RU" sz="1470" dirty="0" smtClean="0"/>
            <a:t>,</a:t>
          </a:r>
          <a:r>
            <a:rPr lang="en-US" sz="1470" dirty="0" smtClean="0"/>
            <a:t>0</a:t>
          </a:r>
          <a:r>
            <a:rPr lang="ru-RU" sz="1470" dirty="0" smtClean="0"/>
            <a:t>   2,</a:t>
          </a:r>
          <a:r>
            <a:rPr lang="en-US" sz="1470" dirty="0" smtClean="0"/>
            <a:t>9</a:t>
          </a:r>
          <a:r>
            <a:rPr lang="ru-RU" sz="1470" dirty="0" smtClean="0"/>
            <a:t>%</a:t>
          </a:r>
          <a:endParaRPr lang="ru-RU" sz="147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489A6-AE3E-4554-A806-C51611A5BA6C}" type="datetimeFigureOut">
              <a:rPr lang="ru-RU" smtClean="0"/>
              <a:pPr/>
              <a:t>31.01.2017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201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6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11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0400158"/>
              </p:ext>
            </p:extLst>
          </p:nvPr>
        </p:nvGraphicFramePr>
        <p:xfrm>
          <a:off x="3924300" y="3213100"/>
          <a:ext cx="4562475" cy="267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926187"/>
              </p:ext>
            </p:extLst>
          </p:nvPr>
        </p:nvGraphicFramePr>
        <p:xfrm>
          <a:off x="0" y="3356992"/>
          <a:ext cx="4572000" cy="249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1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201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6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903479" y="850354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доходов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241701"/>
              </p:ext>
            </p:extLst>
          </p:nvPr>
        </p:nvGraphicFramePr>
        <p:xfrm>
          <a:off x="-396875" y="2133600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Двойные круглые скобки 13"/>
          <p:cNvSpPr/>
          <p:nvPr/>
        </p:nvSpPr>
        <p:spPr>
          <a:xfrm>
            <a:off x="1928794" y="5715016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ru-RU" sz="16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graphicFrame>
        <p:nvGraphicFramePr>
          <p:cNvPr id="1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224533"/>
              </p:ext>
            </p:extLst>
          </p:nvPr>
        </p:nvGraphicFramePr>
        <p:xfrm>
          <a:off x="3635896" y="2060848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НА 201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7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857356" y="714356"/>
            <a:ext cx="5383165" cy="100701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финансовой помощи из областного бюджета на 201</a:t>
            </a: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7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г.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(тыс. руб.)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910113820"/>
              </p:ext>
            </p:extLst>
          </p:nvPr>
        </p:nvGraphicFramePr>
        <p:xfrm>
          <a:off x="1142976" y="2000240"/>
          <a:ext cx="654846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23728" y="6237312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субвенции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НА 201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7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516574"/>
              </p:ext>
            </p:extLst>
          </p:nvPr>
        </p:nvGraphicFramePr>
        <p:xfrm>
          <a:off x="1349376" y="2204864"/>
          <a:ext cx="6605587" cy="424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Двойные круглые скобки 8"/>
          <p:cNvSpPr/>
          <p:nvPr/>
        </p:nvSpPr>
        <p:spPr>
          <a:xfrm>
            <a:off x="2190816" y="921792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СОБСТВЕННЫХ ДОХОДОВ</a:t>
            </a:r>
          </a:p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НА 201</a:t>
            </a:r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7</a:t>
            </a: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ГОД</a:t>
            </a:r>
            <a:endParaRPr lang="ru-RU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70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7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Двойные круглые скобки 5"/>
          <p:cNvSpPr/>
          <p:nvPr/>
        </p:nvSpPr>
        <p:spPr>
          <a:xfrm>
            <a:off x="204342" y="2265105"/>
            <a:ext cx="4248472" cy="2426652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9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программ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объемом финансирования </a:t>
            </a:r>
          </a:p>
          <a:p>
            <a:pPr algn="ctr"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51950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,</a:t>
            </a: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0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(в том числе </a:t>
            </a:r>
          </a:p>
          <a:p>
            <a:pPr algn="ctr"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51950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,</a:t>
            </a: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0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тыс. рублей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–бюджет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Чалтырского сельского Мясниковского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района) </a:t>
            </a:r>
          </a:p>
        </p:txBody>
      </p:sp>
      <p:grpSp>
        <p:nvGrpSpPr>
          <p:cNvPr id="7" name="Двойные круглые скобки 27"/>
          <p:cNvGrpSpPr>
            <a:grpSpLocks/>
          </p:cNvGrpSpPr>
          <p:nvPr/>
        </p:nvGrpSpPr>
        <p:grpSpPr bwMode="auto">
          <a:xfrm>
            <a:off x="4932363" y="1487488"/>
            <a:ext cx="3706812" cy="503237"/>
            <a:chOff x="2826" y="664"/>
            <a:chExt cx="2661" cy="818"/>
          </a:xfrm>
        </p:grpSpPr>
        <p:pic>
          <p:nvPicPr>
            <p:cNvPr id="8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>
                  <a:latin typeface="Arial Black" pitchFamily="34" charset="0"/>
                  <a:cs typeface="Arial" charset="0"/>
                </a:rPr>
                <a:t>Культура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</a:t>
              </a:r>
              <a:r>
                <a:rPr lang="en-US" sz="1400" dirty="0" smtClean="0">
                  <a:latin typeface="Arial Black" pitchFamily="34" charset="0"/>
                  <a:cs typeface="Arial" charset="0"/>
                </a:rPr>
                <a:t>4760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0" name="Двойные круглые скобки 27"/>
          <p:cNvGrpSpPr>
            <a:grpSpLocks/>
          </p:cNvGrpSpPr>
          <p:nvPr/>
        </p:nvGrpSpPr>
        <p:grpSpPr bwMode="auto">
          <a:xfrm>
            <a:off x="4932363" y="1917700"/>
            <a:ext cx="3706812" cy="503238"/>
            <a:chOff x="2826" y="664"/>
            <a:chExt cx="2661" cy="818"/>
          </a:xfrm>
        </p:grpSpPr>
        <p:pic>
          <p:nvPicPr>
            <p:cNvPr id="11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Физическая культура и спорт 150,0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3" name="Двойные круглые скобки 27"/>
          <p:cNvGrpSpPr>
            <a:grpSpLocks/>
          </p:cNvGrpSpPr>
          <p:nvPr/>
        </p:nvGrpSpPr>
        <p:grpSpPr bwMode="auto">
          <a:xfrm>
            <a:off x="4932363" y="2349500"/>
            <a:ext cx="3706812" cy="503238"/>
            <a:chOff x="2826" y="664"/>
            <a:chExt cx="2661" cy="818"/>
          </a:xfrm>
        </p:grpSpPr>
        <p:pic>
          <p:nvPicPr>
            <p:cNvPr id="14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Благоустройство </a:t>
              </a:r>
              <a:r>
                <a:rPr lang="en-US" sz="1400" dirty="0" smtClean="0">
                  <a:latin typeface="Arial Black" pitchFamily="34" charset="0"/>
                  <a:cs typeface="Arial" charset="0"/>
                </a:rPr>
                <a:t>29540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6" name="Двойные круглые скобки 27"/>
          <p:cNvGrpSpPr>
            <a:grpSpLocks/>
          </p:cNvGrpSpPr>
          <p:nvPr/>
        </p:nvGrpSpPr>
        <p:grpSpPr bwMode="auto">
          <a:xfrm>
            <a:off x="4932363" y="2781300"/>
            <a:ext cx="3744912" cy="792163"/>
            <a:chOff x="2826" y="664"/>
            <a:chExt cx="2661" cy="818"/>
          </a:xfrm>
        </p:grpSpPr>
        <p:pic>
          <p:nvPicPr>
            <p:cNvPr id="17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29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ГО и ЧС </a:t>
              </a:r>
              <a:r>
                <a:rPr lang="en-US" sz="1400" dirty="0" smtClean="0">
                  <a:latin typeface="Arial Black" pitchFamily="34" charset="0"/>
                  <a:cs typeface="Arial" charset="0"/>
                </a:rPr>
                <a:t>1000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9" name="Двойные круглые скобки 27"/>
          <p:cNvGrpSpPr>
            <a:grpSpLocks/>
          </p:cNvGrpSpPr>
          <p:nvPr/>
        </p:nvGrpSpPr>
        <p:grpSpPr bwMode="auto">
          <a:xfrm>
            <a:off x="4932363" y="3429000"/>
            <a:ext cx="3744912" cy="649288"/>
            <a:chOff x="2826" y="664"/>
            <a:chExt cx="2661" cy="818"/>
          </a:xfrm>
        </p:grpSpPr>
        <p:pic>
          <p:nvPicPr>
            <p:cNvPr id="20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32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Коммунальное хозяйство </a:t>
              </a:r>
              <a:r>
                <a:rPr lang="en-US" sz="1400" dirty="0" smtClean="0">
                  <a:latin typeface="Arial Black" pitchFamily="34" charset="0"/>
                  <a:cs typeface="Arial" charset="0"/>
                </a:rPr>
                <a:t>6500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28" name="Двойные круглые скобки 27"/>
          <p:cNvGrpSpPr>
            <a:grpSpLocks/>
          </p:cNvGrpSpPr>
          <p:nvPr/>
        </p:nvGrpSpPr>
        <p:grpSpPr bwMode="auto">
          <a:xfrm>
            <a:off x="4932363" y="5373688"/>
            <a:ext cx="3706812" cy="863600"/>
            <a:chOff x="2826" y="664"/>
            <a:chExt cx="2661" cy="818"/>
          </a:xfrm>
        </p:grpSpPr>
        <p:pic>
          <p:nvPicPr>
            <p:cNvPr id="29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" name="Text Box 41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endParaRPr lang="ru-RU" sz="1400" b="1" dirty="0">
                <a:latin typeface="Arial Black" pitchFamily="34" charset="0"/>
                <a:cs typeface="Arial" charset="0"/>
              </a:endParaRPr>
            </a:p>
          </p:txBody>
        </p:sp>
      </p:grpSp>
      <p:sp>
        <p:nvSpPr>
          <p:cNvPr id="31" name="Двойные круглые скобки 30"/>
          <p:cNvSpPr/>
          <p:nvPr/>
        </p:nvSpPr>
        <p:spPr>
          <a:xfrm>
            <a:off x="1974916" y="634454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Программно – целевой метод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планирования на 201</a:t>
            </a:r>
            <a:r>
              <a:rPr lang="en-US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7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г.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7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2190816" y="1000108"/>
            <a:ext cx="5405520" cy="98873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СТРУКТУРА РАСХОДОВ В 201</a:t>
            </a:r>
            <a:r>
              <a:rPr lang="en-US" sz="2400" b="1" dirty="0" smtClean="0">
                <a:solidFill>
                  <a:schemeClr val="tx1"/>
                </a:solidFill>
              </a:rPr>
              <a:t>7</a:t>
            </a:r>
            <a:r>
              <a:rPr lang="ru-RU" sz="2400" b="1" dirty="0" smtClean="0">
                <a:solidFill>
                  <a:schemeClr val="tx1"/>
                </a:solidFill>
              </a:rPr>
              <a:t> ГОДУ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Всего план по расходам на 201</a:t>
            </a:r>
            <a:r>
              <a:rPr lang="en-US" sz="2400" b="1" dirty="0" smtClean="0">
                <a:solidFill>
                  <a:schemeClr val="tx1"/>
                </a:solidFill>
              </a:rPr>
              <a:t>7</a:t>
            </a:r>
            <a:r>
              <a:rPr lang="ru-RU" sz="2400" b="1" dirty="0" smtClean="0">
                <a:solidFill>
                  <a:schemeClr val="tx1"/>
                </a:solidFill>
              </a:rPr>
              <a:t>г.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69</a:t>
            </a:r>
            <a:r>
              <a:rPr lang="en-US" sz="2400" b="1" dirty="0" smtClean="0">
                <a:solidFill>
                  <a:schemeClr val="tx1"/>
                </a:solidFill>
              </a:rPr>
              <a:t>095</a:t>
            </a:r>
            <a:r>
              <a:rPr lang="ru-RU" sz="2400" b="1" dirty="0" smtClean="0">
                <a:solidFill>
                  <a:schemeClr val="tx1"/>
                </a:solidFill>
              </a:rPr>
              <a:t>,</a:t>
            </a:r>
            <a:r>
              <a:rPr lang="en-US" sz="2400" b="1" dirty="0" smtClean="0">
                <a:solidFill>
                  <a:schemeClr val="tx1"/>
                </a:solidFill>
              </a:rPr>
              <a:t>5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тыс.руб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109765"/>
              </p:ext>
            </p:extLst>
          </p:nvPr>
        </p:nvGraphicFramePr>
        <p:xfrm>
          <a:off x="1119188" y="2347913"/>
          <a:ext cx="7164387" cy="416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309</Words>
  <Application>Microsoft Office PowerPoint</Application>
  <PresentationFormat>Экран (4:3)</PresentationFormat>
  <Paragraphs>87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Пользователь</cp:lastModifiedBy>
  <cp:revision>90</cp:revision>
  <dcterms:created xsi:type="dcterms:W3CDTF">2013-02-28T17:57:35Z</dcterms:created>
  <dcterms:modified xsi:type="dcterms:W3CDTF">2017-01-31T06:34:10Z</dcterms:modified>
</cp:coreProperties>
</file>